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15FFB58-A1F3-498A-B8B1-625E8BE47116}">
  <a:tblStyle styleId="{615FFB58-A1F3-498A-B8B1-625E8BE47116}"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b="off" i="off"/>
      <a:tcStyle>
        <a:fill>
          <a:solidFill>
            <a:srgbClr val="CFD7E7"/>
          </a:solidFill>
        </a:fill>
      </a:tcStyle>
    </a:band1H>
    <a:band2H>
      <a:tcTxStyle b="off" i="off"/>
    </a:band2H>
    <a:band1V>
      <a:tcTxStyle b="off" i="off"/>
      <a:tcStyle>
        <a:fill>
          <a:solidFill>
            <a:srgbClr val="CFD7E7"/>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ko-KR"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 name="Google Shape;67;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 name="Google Shape;68;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latin typeface="Dotumche"/>
                <a:ea typeface="Dotumche"/>
                <a:cs typeface="Dotumche"/>
                <a:sym typeface="Dotumche"/>
              </a:rPr>
              <a:t>‹#›</a:t>
            </a:fld>
            <a:endParaRPr>
              <a:latin typeface="Dotumche"/>
              <a:ea typeface="Dotumche"/>
              <a:cs typeface="Dotumche"/>
              <a:sym typeface="Dotumche"/>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25abb85f25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g125abb85f25_0_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3" name="Google Shape;173;g125abb85f25_0_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latin typeface="Dotumche"/>
                <a:ea typeface="Dotumche"/>
                <a:cs typeface="Dotumche"/>
                <a:sym typeface="Dotumche"/>
              </a:rPr>
              <a:t>‹#›</a:t>
            </a:fld>
            <a:endParaRPr>
              <a:latin typeface="Dotumche"/>
              <a:ea typeface="Dotumche"/>
              <a:cs typeface="Dotumche"/>
              <a:sym typeface="Dotumche"/>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4" name="Google Shape;184;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latin typeface="Dotumche"/>
                <a:ea typeface="Dotumche"/>
                <a:cs typeface="Dotumche"/>
                <a:sym typeface="Dotumche"/>
              </a:rPr>
              <a:t>‹#›</a:t>
            </a:fld>
            <a:endParaRPr>
              <a:latin typeface="Dotumche"/>
              <a:ea typeface="Dotumche"/>
              <a:cs typeface="Dotumche"/>
              <a:sym typeface="Dotumche"/>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8" name="Google Shape;198;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latin typeface="Dotumche"/>
                <a:ea typeface="Dotumche"/>
                <a:cs typeface="Dotumche"/>
                <a:sym typeface="Dotumche"/>
              </a:rPr>
              <a:t>‹#›</a:t>
            </a:fld>
            <a:endParaRPr>
              <a:latin typeface="Dotumche"/>
              <a:ea typeface="Dotumche"/>
              <a:cs typeface="Dotumche"/>
              <a:sym typeface="Dotumche"/>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2" name="Google Shape;212;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latin typeface="Dotumche"/>
                <a:ea typeface="Dotumche"/>
                <a:cs typeface="Dotumche"/>
                <a:sym typeface="Dotumche"/>
              </a:rPr>
              <a:t>‹#›</a:t>
            </a:fld>
            <a:endParaRPr>
              <a:latin typeface="Dotumche"/>
              <a:ea typeface="Dotumche"/>
              <a:cs typeface="Dotumche"/>
              <a:sym typeface="Dotumche"/>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5" name="Google Shape;225;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latin typeface="Dotumche"/>
                <a:ea typeface="Dotumche"/>
                <a:cs typeface="Dotumche"/>
                <a:sym typeface="Dotumche"/>
              </a:rPr>
              <a:t>‹#›</a:t>
            </a:fld>
            <a:endParaRPr>
              <a:latin typeface="Dotumche"/>
              <a:ea typeface="Dotumche"/>
              <a:cs typeface="Dotumche"/>
              <a:sym typeface="Dotumche"/>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25ab79099a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25ab79099a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g125ab79099a_0_1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ko-K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25ab79099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 name="Google Shape;244;g125ab79099a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5" name="Google Shape;245;g125ab79099a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latin typeface="Dotumche"/>
                <a:ea typeface="Dotumche"/>
                <a:cs typeface="Dotumche"/>
                <a:sym typeface="Dotumche"/>
              </a:rPr>
              <a:t>‹#›</a:t>
            </a:fld>
            <a:endParaRPr>
              <a:latin typeface="Dotumche"/>
              <a:ea typeface="Dotumche"/>
              <a:cs typeface="Dotumche"/>
              <a:sym typeface="Dotumche"/>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25a8164d19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 name="Google Shape;256;g125a8164d19_0_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7" name="Google Shape;257;g125a8164d19_0_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latin typeface="Dotumche"/>
                <a:ea typeface="Dotumche"/>
                <a:cs typeface="Dotumche"/>
                <a:sym typeface="Dotumche"/>
              </a:rPr>
              <a:t>‹#›</a:t>
            </a:fld>
            <a:endParaRPr>
              <a:latin typeface="Dotumche"/>
              <a:ea typeface="Dotumche"/>
              <a:cs typeface="Dotumche"/>
              <a:sym typeface="Dotumche"/>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25a8164d19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g125a8164d19_0_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8" name="Google Shape;268;g125a8164d19_0_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latin typeface="Dotumche"/>
                <a:ea typeface="Dotumche"/>
                <a:cs typeface="Dotumche"/>
                <a:sym typeface="Dotumche"/>
              </a:rPr>
              <a:t>‹#›</a:t>
            </a:fld>
            <a:endParaRPr>
              <a:latin typeface="Dotumche"/>
              <a:ea typeface="Dotumche"/>
              <a:cs typeface="Dotumche"/>
              <a:sym typeface="Dotumche"/>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25b7faea36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g125b7faea36_0_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1" name="Google Shape;281;g125b7faea36_0_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latin typeface="Dotumche"/>
                <a:ea typeface="Dotumche"/>
                <a:cs typeface="Dotumche"/>
                <a:sym typeface="Dotumche"/>
              </a:rPr>
              <a:t>‹#›</a:t>
            </a:fld>
            <a:endParaRPr>
              <a:latin typeface="Dotumche"/>
              <a:ea typeface="Dotumche"/>
              <a:cs typeface="Dotumche"/>
              <a:sym typeface="Dotumche"/>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 name="Google Shape;80;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 name="Google Shape;81;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latin typeface="Dotumche"/>
                <a:ea typeface="Dotumche"/>
                <a:cs typeface="Dotumche"/>
                <a:sym typeface="Dotumche"/>
              </a:rPr>
              <a:t>‹#›</a:t>
            </a:fld>
            <a:endParaRPr>
              <a:latin typeface="Dotumche"/>
              <a:ea typeface="Dotumche"/>
              <a:cs typeface="Dotumche"/>
              <a:sym typeface="Dotumche"/>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25b7faea36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 name="Google Shape;293;g125b7faea36_0_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4" name="Google Shape;294;g125b7faea36_0_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latin typeface="Dotumche"/>
                <a:ea typeface="Dotumche"/>
                <a:cs typeface="Dotumche"/>
                <a:sym typeface="Dotumche"/>
              </a:rPr>
              <a:t>‹#›</a:t>
            </a:fld>
            <a:endParaRPr>
              <a:latin typeface="Dotumche"/>
              <a:ea typeface="Dotumche"/>
              <a:cs typeface="Dotumche"/>
              <a:sym typeface="Dotumche"/>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25b7faea36_0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 name="Google Shape;309;g125b7faea36_0_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0" name="Google Shape;310;g125b7faea36_0_5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latin typeface="Dotumche"/>
                <a:ea typeface="Dotumche"/>
                <a:cs typeface="Dotumche"/>
                <a:sym typeface="Dotumche"/>
              </a:rPr>
              <a:t>‹#›</a:t>
            </a:fld>
            <a:endParaRPr>
              <a:latin typeface="Dotumche"/>
              <a:ea typeface="Dotumche"/>
              <a:cs typeface="Dotumche"/>
              <a:sym typeface="Dotumche"/>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25b7faea36_0_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 name="Google Shape;325;g125b7faea36_0_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6" name="Google Shape;326;g125b7faea36_0_8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latin typeface="Dotumche"/>
                <a:ea typeface="Dotumche"/>
                <a:cs typeface="Dotumche"/>
                <a:sym typeface="Dotumche"/>
              </a:rPr>
              <a:t>‹#›</a:t>
            </a:fld>
            <a:endParaRPr>
              <a:latin typeface="Dotumche"/>
              <a:ea typeface="Dotumche"/>
              <a:cs typeface="Dotumche"/>
              <a:sym typeface="Dotumche"/>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25b7faea36_0_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 name="Google Shape;341;g125b7faea36_0_1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2" name="Google Shape;342;g125b7faea36_0_1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latin typeface="Dotumche"/>
                <a:ea typeface="Dotumche"/>
                <a:cs typeface="Dotumche"/>
                <a:sym typeface="Dotumche"/>
              </a:rPr>
              <a:t>‹#›</a:t>
            </a:fld>
            <a:endParaRPr>
              <a:latin typeface="Dotumche"/>
              <a:ea typeface="Dotumche"/>
              <a:cs typeface="Dotumche"/>
              <a:sym typeface="Dotumche"/>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25b7faea36_0_1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 name="Google Shape;354;g125b7faea36_0_1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5" name="Google Shape;355;g125b7faea36_0_1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latin typeface="Dotumche"/>
                <a:ea typeface="Dotumche"/>
                <a:cs typeface="Dotumche"/>
                <a:sym typeface="Dotumche"/>
              </a:rPr>
              <a:t>‹#›</a:t>
            </a:fld>
            <a:endParaRPr>
              <a:latin typeface="Dotumche"/>
              <a:ea typeface="Dotumche"/>
              <a:cs typeface="Dotumche"/>
              <a:sym typeface="Dotumche"/>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25b7faea36_0_1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 name="Google Shape;369;g125b7faea36_0_1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0" name="Google Shape;370;g125b7faea36_0_16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latin typeface="Dotumche"/>
                <a:ea typeface="Dotumche"/>
                <a:cs typeface="Dotumche"/>
                <a:sym typeface="Dotumche"/>
              </a:rPr>
              <a:t>‹#›</a:t>
            </a:fld>
            <a:endParaRPr>
              <a:latin typeface="Dotumche"/>
              <a:ea typeface="Dotumche"/>
              <a:cs typeface="Dotumche"/>
              <a:sym typeface="Dotumche"/>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25b7faea36_0_1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3" name="Google Shape;383;g125b7faea36_0_1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4" name="Google Shape;384;g125b7faea36_0_18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latin typeface="Dotumche"/>
                <a:ea typeface="Dotumche"/>
                <a:cs typeface="Dotumche"/>
                <a:sym typeface="Dotumche"/>
              </a:rPr>
              <a:t>‹#›</a:t>
            </a:fld>
            <a:endParaRPr>
              <a:latin typeface="Dotumche"/>
              <a:ea typeface="Dotumche"/>
              <a:cs typeface="Dotumche"/>
              <a:sym typeface="Dotumche"/>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25b7faea36_0_2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6" name="Google Shape;396;g125b7faea36_0_20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7" name="Google Shape;397;g125b7faea36_0_20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latin typeface="Dotumche"/>
                <a:ea typeface="Dotumche"/>
                <a:cs typeface="Dotumche"/>
                <a:sym typeface="Dotumche"/>
              </a:rPr>
              <a:t>‹#›</a:t>
            </a:fld>
            <a:endParaRPr>
              <a:latin typeface="Dotumche"/>
              <a:ea typeface="Dotumche"/>
              <a:cs typeface="Dotumche"/>
              <a:sym typeface="Dotumche"/>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8" name="Google Shape;408;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9" name="Google Shape;409;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latin typeface="Dotumche"/>
                <a:ea typeface="Dotumche"/>
                <a:cs typeface="Dotumche"/>
                <a:sym typeface="Dotumche"/>
              </a:rPr>
              <a:t>‹#›</a:t>
            </a:fld>
            <a:endParaRPr>
              <a:latin typeface="Dotumche"/>
              <a:ea typeface="Dotumche"/>
              <a:cs typeface="Dotumche"/>
              <a:sym typeface="Dotumche"/>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 name="Google Shape;94;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 name="Google Shape;95;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latin typeface="Dotumche"/>
                <a:ea typeface="Dotumche"/>
                <a:cs typeface="Dotumche"/>
                <a:sym typeface="Dotumche"/>
              </a:rPr>
              <a:t>‹#›</a:t>
            </a:fld>
            <a:endParaRPr>
              <a:latin typeface="Dotumche"/>
              <a:ea typeface="Dotumche"/>
              <a:cs typeface="Dotumche"/>
              <a:sym typeface="Dotumche"/>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 name="Google Shape;104;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latin typeface="Dotumche"/>
                <a:ea typeface="Dotumche"/>
                <a:cs typeface="Dotumche"/>
                <a:sym typeface="Dotumche"/>
              </a:rPr>
              <a:t>‹#›</a:t>
            </a:fld>
            <a:endParaRPr>
              <a:latin typeface="Dotumche"/>
              <a:ea typeface="Dotumche"/>
              <a:cs typeface="Dotumche"/>
              <a:sym typeface="Dotumche"/>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 name="Google Shape;114;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latin typeface="Dotumche"/>
                <a:ea typeface="Dotumche"/>
                <a:cs typeface="Dotumche"/>
                <a:sym typeface="Dotumche"/>
              </a:rPr>
              <a:t>‹#›</a:t>
            </a:fld>
            <a:endParaRPr>
              <a:latin typeface="Dotumche"/>
              <a:ea typeface="Dotumche"/>
              <a:cs typeface="Dotumche"/>
              <a:sym typeface="Dotumche"/>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 name="Google Shape;126;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latin typeface="Dotumche"/>
                <a:ea typeface="Dotumche"/>
                <a:cs typeface="Dotumche"/>
                <a:sym typeface="Dotumche"/>
              </a:rPr>
              <a:t>‹#›</a:t>
            </a:fld>
            <a:endParaRPr>
              <a:latin typeface="Dotumche"/>
              <a:ea typeface="Dotumche"/>
              <a:cs typeface="Dotumche"/>
              <a:sym typeface="Dotumche"/>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 name="Google Shape;137;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latin typeface="Dotumche"/>
                <a:ea typeface="Dotumche"/>
                <a:cs typeface="Dotumche"/>
                <a:sym typeface="Dotumche"/>
              </a:rPr>
              <a:t>‹#›</a:t>
            </a:fld>
            <a:endParaRPr>
              <a:latin typeface="Dotumche"/>
              <a:ea typeface="Dotumche"/>
              <a:cs typeface="Dotumche"/>
              <a:sym typeface="Dotumche"/>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25abb85f2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g125abb85f25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 name="Google Shape;149;g125abb85f25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latin typeface="Dotumche"/>
                <a:ea typeface="Dotumche"/>
                <a:cs typeface="Dotumche"/>
                <a:sym typeface="Dotumche"/>
              </a:rPr>
              <a:t>‹#›</a:t>
            </a:fld>
            <a:endParaRPr>
              <a:latin typeface="Dotumche"/>
              <a:ea typeface="Dotumche"/>
              <a:cs typeface="Dotumche"/>
              <a:sym typeface="Dotumche"/>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25abb85f25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Google Shape;160;g125abb85f25_0_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 name="Google Shape;161;g125abb85f25_0_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latin typeface="Dotumche"/>
                <a:ea typeface="Dotumche"/>
                <a:cs typeface="Dotumche"/>
                <a:sym typeface="Dotumche"/>
              </a:rPr>
              <a:t>‹#›</a:t>
            </a:fld>
            <a:endParaRPr>
              <a:latin typeface="Dotumche"/>
              <a:ea typeface="Dotumche"/>
              <a:cs typeface="Dotumche"/>
              <a:sym typeface="Dotumche"/>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914400" y="2130426"/>
            <a:ext cx="103632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2"/>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21" name="Shape 21"/>
        <p:cNvGrpSpPr/>
        <p:nvPr/>
      </p:nvGrpSpPr>
      <p:grpSpPr>
        <a:xfrm>
          <a:off x="0" y="0"/>
          <a:ext cx="0" cy="0"/>
          <a:chOff x="0" y="0"/>
          <a:chExt cx="0" cy="0"/>
        </a:xfrm>
      </p:grpSpPr>
      <p:sp>
        <p:nvSpPr>
          <p:cNvPr id="22" name="Google Shape;22;p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Malgu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
          <p:cNvSpPr txBox="1"/>
          <p:nvPr>
            <p:ph idx="1" type="body"/>
          </p:nvPr>
        </p:nvSpPr>
        <p:spPr>
          <a:xfrm>
            <a:off x="609600" y="1535113"/>
            <a:ext cx="5386917"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24" name="Google Shape;24;p3"/>
          <p:cNvSpPr txBox="1"/>
          <p:nvPr>
            <p:ph idx="2" type="body"/>
          </p:nvPr>
        </p:nvSpPr>
        <p:spPr>
          <a:xfrm>
            <a:off x="609600" y="2174875"/>
            <a:ext cx="5386917"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25" name="Google Shape;25;p3"/>
          <p:cNvSpPr txBox="1"/>
          <p:nvPr>
            <p:ph idx="3" type="body"/>
          </p:nvPr>
        </p:nvSpPr>
        <p:spPr>
          <a:xfrm>
            <a:off x="6193368" y="1535113"/>
            <a:ext cx="5389033"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26" name="Google Shape;26;p3"/>
          <p:cNvSpPr txBox="1"/>
          <p:nvPr>
            <p:ph idx="4" type="body"/>
          </p:nvPr>
        </p:nvSpPr>
        <p:spPr>
          <a:xfrm>
            <a:off x="6193368" y="2174875"/>
            <a:ext cx="5389033"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27" name="Google Shape;27;p3"/>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3"/>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3"/>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30" name="Shape 30"/>
        <p:cNvGrpSpPr/>
        <p:nvPr/>
      </p:nvGrpSpPr>
      <p:grpSpPr>
        <a:xfrm>
          <a:off x="0" y="0"/>
          <a:ext cx="0" cy="0"/>
          <a:chOff x="0" y="0"/>
          <a:chExt cx="0" cy="0"/>
        </a:xfrm>
      </p:grpSpPr>
      <p:sp>
        <p:nvSpPr>
          <p:cNvPr id="31" name="Google Shape;31;p4"/>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4"/>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4"/>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35" name="Shape 35"/>
        <p:cNvGrpSpPr/>
        <p:nvPr/>
      </p:nvGrpSpPr>
      <p:grpSpPr>
        <a:xfrm>
          <a:off x="0" y="0"/>
          <a:ext cx="0" cy="0"/>
          <a:chOff x="0" y="0"/>
          <a:chExt cx="0" cy="0"/>
        </a:xfrm>
      </p:grpSpPr>
      <p:sp>
        <p:nvSpPr>
          <p:cNvPr id="36" name="Google Shape;36;p5"/>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5"/>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5"/>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39" name="Shape 39"/>
        <p:cNvGrpSpPr/>
        <p:nvPr/>
      </p:nvGrpSpPr>
      <p:grpSpPr>
        <a:xfrm>
          <a:off x="0" y="0"/>
          <a:ext cx="0" cy="0"/>
          <a:chOff x="0" y="0"/>
          <a:chExt cx="0" cy="0"/>
        </a:xfrm>
      </p:grpSpPr>
      <p:sp>
        <p:nvSpPr>
          <p:cNvPr id="40" name="Google Shape;40;p6"/>
          <p:cNvSpPr txBox="1"/>
          <p:nvPr>
            <p:ph type="title"/>
          </p:nvPr>
        </p:nvSpPr>
        <p:spPr>
          <a:xfrm>
            <a:off x="609601" y="273050"/>
            <a:ext cx="4011084"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Malgun Gothic"/>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
          <p:cNvSpPr txBox="1"/>
          <p:nvPr>
            <p:ph idx="1" type="body"/>
          </p:nvPr>
        </p:nvSpPr>
        <p:spPr>
          <a:xfrm>
            <a:off x="4766733" y="273051"/>
            <a:ext cx="6815667"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42" name="Google Shape;42;p6"/>
          <p:cNvSpPr txBox="1"/>
          <p:nvPr>
            <p:ph idx="2" type="body"/>
          </p:nvPr>
        </p:nvSpPr>
        <p:spPr>
          <a:xfrm>
            <a:off x="609601" y="1435101"/>
            <a:ext cx="4011084"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43" name="Google Shape;43;p6"/>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6"/>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6"/>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46" name="Shape 46"/>
        <p:cNvGrpSpPr/>
        <p:nvPr/>
      </p:nvGrpSpPr>
      <p:grpSpPr>
        <a:xfrm>
          <a:off x="0" y="0"/>
          <a:ext cx="0" cy="0"/>
          <a:chOff x="0" y="0"/>
          <a:chExt cx="0" cy="0"/>
        </a:xfrm>
      </p:grpSpPr>
      <p:sp>
        <p:nvSpPr>
          <p:cNvPr id="47" name="Google Shape;47;p7"/>
          <p:cNvSpPr txBox="1"/>
          <p:nvPr>
            <p:ph type="title"/>
          </p:nvPr>
        </p:nvSpPr>
        <p:spPr>
          <a:xfrm>
            <a:off x="2389717" y="4800600"/>
            <a:ext cx="73152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Malgun Gothic"/>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7"/>
          <p:cNvSpPr/>
          <p:nvPr>
            <p:ph idx="2" type="pic"/>
          </p:nvPr>
        </p:nvSpPr>
        <p:spPr>
          <a:xfrm>
            <a:off x="2389717" y="612775"/>
            <a:ext cx="7315200" cy="4114800"/>
          </a:xfrm>
          <a:prstGeom prst="rect">
            <a:avLst/>
          </a:prstGeom>
          <a:noFill/>
          <a:ln>
            <a:noFill/>
          </a:ln>
        </p:spPr>
      </p:sp>
      <p:sp>
        <p:nvSpPr>
          <p:cNvPr id="49" name="Google Shape;49;p7"/>
          <p:cNvSpPr txBox="1"/>
          <p:nvPr>
            <p:ph idx="1" type="body"/>
          </p:nvPr>
        </p:nvSpPr>
        <p:spPr>
          <a:xfrm>
            <a:off x="2389717" y="5367338"/>
            <a:ext cx="73152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0" name="Google Shape;50;p7"/>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7"/>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7"/>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53" name="Shape 53"/>
        <p:cNvGrpSpPr/>
        <p:nvPr/>
      </p:nvGrpSpPr>
      <p:grpSpPr>
        <a:xfrm>
          <a:off x="0" y="0"/>
          <a:ext cx="0" cy="0"/>
          <a:chOff x="0" y="0"/>
          <a:chExt cx="0" cy="0"/>
        </a:xfrm>
      </p:grpSpPr>
      <p:sp>
        <p:nvSpPr>
          <p:cNvPr id="54" name="Google Shape;54;p8"/>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8"/>
          <p:cNvSpPr txBox="1"/>
          <p:nvPr>
            <p:ph idx="1" type="body"/>
          </p:nvPr>
        </p:nvSpPr>
        <p:spPr>
          <a:xfrm rot="5400000">
            <a:off x="3833020" y="-1623218"/>
            <a:ext cx="4525963" cy="10972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6" name="Google Shape;56;p8"/>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8"/>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8"/>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59" name="Shape 59"/>
        <p:cNvGrpSpPr/>
        <p:nvPr/>
      </p:nvGrpSpPr>
      <p:grpSpPr>
        <a:xfrm>
          <a:off x="0" y="0"/>
          <a:ext cx="0" cy="0"/>
          <a:chOff x="0" y="0"/>
          <a:chExt cx="0" cy="0"/>
        </a:xfrm>
      </p:grpSpPr>
      <p:sp>
        <p:nvSpPr>
          <p:cNvPr id="60" name="Google Shape;60;p9"/>
          <p:cNvSpPr txBox="1"/>
          <p:nvPr>
            <p:ph type="title"/>
          </p:nvPr>
        </p:nvSpPr>
        <p:spPr>
          <a:xfrm rot="5400000">
            <a:off x="7285039" y="1828801"/>
            <a:ext cx="5851525" cy="27432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9"/>
          <p:cNvSpPr txBox="1"/>
          <p:nvPr>
            <p:ph idx="1" type="body"/>
          </p:nvPr>
        </p:nvSpPr>
        <p:spPr>
          <a:xfrm rot="5400000">
            <a:off x="1697039" y="-812800"/>
            <a:ext cx="5851525" cy="80264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2" name="Google Shape;62;p9"/>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9"/>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9"/>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Malgun Gothic"/>
                <a:ea typeface="Malgun Gothic"/>
                <a:cs typeface="Malgun Gothic"/>
                <a:sym typeface="Malgun Gothic"/>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Malgun Gothic"/>
                <a:ea typeface="Malgun Gothic"/>
                <a:cs typeface="Malgun Gothic"/>
                <a:sym typeface="Malgun Gothic"/>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Malgun Gothic"/>
                <a:ea typeface="Malgun Gothic"/>
                <a:cs typeface="Malgun Gothic"/>
                <a:sym typeface="Malgun Gothic"/>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9pPr>
          </a:lstStyle>
          <a:p/>
        </p:txBody>
      </p:sp>
      <p:sp>
        <p:nvSpPr>
          <p:cNvPr id="12" name="Google Shape;12;p1"/>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13" name="Google Shape;13;p1"/>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14" name="Google Shape;14;p1"/>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22.png"/><Relationship Id="rId5" Type="http://schemas.openxmlformats.org/officeDocument/2006/relationships/image" Target="../media/image27.png"/><Relationship Id="rId6" Type="http://schemas.openxmlformats.org/officeDocument/2006/relationships/image" Target="../media/image29.png"/><Relationship Id="rId7"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28.png"/><Relationship Id="rId5" Type="http://schemas.openxmlformats.org/officeDocument/2006/relationships/image" Target="../media/image25.png"/><Relationship Id="rId6" Type="http://schemas.openxmlformats.org/officeDocument/2006/relationships/image" Target="../media/image32.png"/><Relationship Id="rId7"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1.png"/><Relationship Id="rId4" Type="http://schemas.openxmlformats.org/officeDocument/2006/relationships/image" Target="../media/image26.png"/><Relationship Id="rId5" Type="http://schemas.openxmlformats.org/officeDocument/2006/relationships/image" Target="../media/image34.png"/><Relationship Id="rId6"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1.png"/><Relationship Id="rId4" Type="http://schemas.openxmlformats.org/officeDocument/2006/relationships/image" Target="../media/image35.png"/><Relationship Id="rId5" Type="http://schemas.openxmlformats.org/officeDocument/2006/relationships/image" Target="../media/image37.png"/><Relationship Id="rId6"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1.png"/><Relationship Id="rId4" Type="http://schemas.openxmlformats.org/officeDocument/2006/relationships/image" Target="../media/image39.png"/><Relationship Id="rId5" Type="http://schemas.openxmlformats.org/officeDocument/2006/relationships/image" Target="../media/image4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1.png"/><Relationship Id="rId4" Type="http://schemas.openxmlformats.org/officeDocument/2006/relationships/image" Target="../media/image38.png"/><Relationship Id="rId5" Type="http://schemas.openxmlformats.org/officeDocument/2006/relationships/image" Target="../media/image41.png"/><Relationship Id="rId6"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1.png"/><Relationship Id="rId4" Type="http://schemas.openxmlformats.org/officeDocument/2006/relationships/image" Target="../media/image45.png"/><Relationship Id="rId5" Type="http://schemas.openxmlformats.org/officeDocument/2006/relationships/image" Target="../media/image54.png"/><Relationship Id="rId6"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1.png"/><Relationship Id="rId4" Type="http://schemas.openxmlformats.org/officeDocument/2006/relationships/image" Target="../media/image43.png"/><Relationship Id="rId9" Type="http://schemas.openxmlformats.org/officeDocument/2006/relationships/image" Target="../media/image55.png"/><Relationship Id="rId5" Type="http://schemas.openxmlformats.org/officeDocument/2006/relationships/image" Target="../media/image50.png"/><Relationship Id="rId6" Type="http://schemas.openxmlformats.org/officeDocument/2006/relationships/image" Target="../media/image47.png"/><Relationship Id="rId7" Type="http://schemas.openxmlformats.org/officeDocument/2006/relationships/image" Target="../media/image46.png"/><Relationship Id="rId8" Type="http://schemas.openxmlformats.org/officeDocument/2006/relationships/image" Target="../media/image4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1.png"/><Relationship Id="rId4" Type="http://schemas.openxmlformats.org/officeDocument/2006/relationships/image" Target="../media/image52.png"/><Relationship Id="rId9" Type="http://schemas.openxmlformats.org/officeDocument/2006/relationships/image" Target="../media/image56.png"/><Relationship Id="rId5" Type="http://schemas.openxmlformats.org/officeDocument/2006/relationships/image" Target="../media/image51.png"/><Relationship Id="rId6" Type="http://schemas.openxmlformats.org/officeDocument/2006/relationships/image" Target="../media/image53.png"/><Relationship Id="rId7" Type="http://schemas.openxmlformats.org/officeDocument/2006/relationships/image" Target="../media/image58.png"/><Relationship Id="rId8" Type="http://schemas.openxmlformats.org/officeDocument/2006/relationships/image" Target="../media/image6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1.png"/><Relationship Id="rId4" Type="http://schemas.openxmlformats.org/officeDocument/2006/relationships/image" Target="../media/image57.png"/><Relationship Id="rId9" Type="http://schemas.openxmlformats.org/officeDocument/2006/relationships/image" Target="../media/image61.png"/><Relationship Id="rId5" Type="http://schemas.openxmlformats.org/officeDocument/2006/relationships/image" Target="../media/image60.png"/><Relationship Id="rId6" Type="http://schemas.openxmlformats.org/officeDocument/2006/relationships/image" Target="../media/image65.png"/><Relationship Id="rId7" Type="http://schemas.openxmlformats.org/officeDocument/2006/relationships/image" Target="../media/image59.png"/><Relationship Id="rId8" Type="http://schemas.openxmlformats.org/officeDocument/2006/relationships/image" Target="../media/image6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6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68.png"/><Relationship Id="rId5" Type="http://schemas.openxmlformats.org/officeDocument/2006/relationships/image" Target="../media/image71.png"/><Relationship Id="rId6" Type="http://schemas.openxmlformats.org/officeDocument/2006/relationships/image" Target="../media/image67.png"/><Relationship Id="rId7" Type="http://schemas.openxmlformats.org/officeDocument/2006/relationships/image" Target="../media/image76.png"/><Relationship Id="rId8" Type="http://schemas.openxmlformats.org/officeDocument/2006/relationships/image" Target="../media/image6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image" Target="../media/image74.png"/><Relationship Id="rId5" Type="http://schemas.openxmlformats.org/officeDocument/2006/relationships/image" Target="../media/image69.png"/><Relationship Id="rId6" Type="http://schemas.openxmlformats.org/officeDocument/2006/relationships/image" Target="../media/image70.png"/><Relationship Id="rId7" Type="http://schemas.openxmlformats.org/officeDocument/2006/relationships/image" Target="../media/image7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1.png"/><Relationship Id="rId4" Type="http://schemas.openxmlformats.org/officeDocument/2006/relationships/image" Target="../media/image78.png"/><Relationship Id="rId5" Type="http://schemas.openxmlformats.org/officeDocument/2006/relationships/image" Target="../media/image77.png"/><Relationship Id="rId6" Type="http://schemas.openxmlformats.org/officeDocument/2006/relationships/image" Target="../media/image8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1.png"/><Relationship Id="rId4" Type="http://schemas.openxmlformats.org/officeDocument/2006/relationships/image" Target="../media/image79.png"/><Relationship Id="rId5" Type="http://schemas.openxmlformats.org/officeDocument/2006/relationships/image" Target="../media/image8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7.png"/><Relationship Id="rId5"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9.png"/><Relationship Id="rId5"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5.png"/><Relationship Id="rId5"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486D"/>
        </a:solidFill>
      </p:bgPr>
    </p:bg>
    <p:spTree>
      <p:nvGrpSpPr>
        <p:cNvPr id="69" name="Shape 69"/>
        <p:cNvGrpSpPr/>
        <p:nvPr/>
      </p:nvGrpSpPr>
      <p:grpSpPr>
        <a:xfrm>
          <a:off x="0" y="0"/>
          <a:ext cx="0" cy="0"/>
          <a:chOff x="0" y="0"/>
          <a:chExt cx="0" cy="0"/>
        </a:xfrm>
      </p:grpSpPr>
      <p:sp>
        <p:nvSpPr>
          <p:cNvPr id="70" name="Google Shape;70;p10"/>
          <p:cNvSpPr txBox="1"/>
          <p:nvPr/>
        </p:nvSpPr>
        <p:spPr>
          <a:xfrm>
            <a:off x="3926032" y="4079359"/>
            <a:ext cx="4214400" cy="46162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chemeClr val="lt1"/>
                </a:solidFill>
                <a:latin typeface="Arial"/>
                <a:ea typeface="Arial"/>
                <a:cs typeface="Arial"/>
                <a:sym typeface="Arial"/>
              </a:rPr>
              <a:t>구현결과 상세 사양서</a:t>
            </a:r>
            <a:endParaRPr b="1" i="0" sz="2400" u="none" cap="none" strike="noStrike">
              <a:solidFill>
                <a:schemeClr val="lt1"/>
              </a:solidFill>
              <a:latin typeface="Arial"/>
              <a:ea typeface="Arial"/>
              <a:cs typeface="Arial"/>
              <a:sym typeface="Arial"/>
            </a:endParaRPr>
          </a:p>
        </p:txBody>
      </p:sp>
      <p:sp>
        <p:nvSpPr>
          <p:cNvPr id="71" name="Google Shape;71;p10"/>
          <p:cNvSpPr/>
          <p:nvPr/>
        </p:nvSpPr>
        <p:spPr>
          <a:xfrm>
            <a:off x="2656688" y="6185061"/>
            <a:ext cx="2664296" cy="27695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ko-KR" sz="1200" u="none" cap="none" strike="noStrike">
                <a:solidFill>
                  <a:schemeClr val="lt1"/>
                </a:solidFill>
                <a:latin typeface="Arial"/>
                <a:ea typeface="Arial"/>
                <a:cs typeface="Arial"/>
                <a:sym typeface="Arial"/>
              </a:rPr>
              <a:t>권소연  김수연  채지훈</a:t>
            </a:r>
            <a:endParaRPr b="0" i="0" sz="1200" u="none" cap="none" strike="noStrike">
              <a:solidFill>
                <a:schemeClr val="dk1"/>
              </a:solidFill>
              <a:latin typeface="Arial"/>
              <a:ea typeface="Arial"/>
              <a:cs typeface="Arial"/>
              <a:sym typeface="Arial"/>
            </a:endParaRPr>
          </a:p>
        </p:txBody>
      </p:sp>
      <p:cxnSp>
        <p:nvCxnSpPr>
          <p:cNvPr id="72" name="Google Shape;72;p10"/>
          <p:cNvCxnSpPr/>
          <p:nvPr/>
        </p:nvCxnSpPr>
        <p:spPr>
          <a:xfrm>
            <a:off x="0" y="5949280"/>
            <a:ext cx="12192000" cy="0"/>
          </a:xfrm>
          <a:prstGeom prst="straightConnector1">
            <a:avLst/>
          </a:prstGeom>
          <a:noFill/>
          <a:ln cap="flat" cmpd="sng" w="9525">
            <a:solidFill>
              <a:schemeClr val="lt1"/>
            </a:solidFill>
            <a:prstDash val="solid"/>
            <a:round/>
            <a:headEnd len="sm" w="sm" type="none"/>
            <a:tailEnd len="sm" w="sm" type="none"/>
          </a:ln>
        </p:spPr>
      </p:cxnSp>
      <p:cxnSp>
        <p:nvCxnSpPr>
          <p:cNvPr id="73" name="Google Shape;73;p10"/>
          <p:cNvCxnSpPr/>
          <p:nvPr/>
        </p:nvCxnSpPr>
        <p:spPr>
          <a:xfrm>
            <a:off x="9624392" y="0"/>
            <a:ext cx="0" cy="5949280"/>
          </a:xfrm>
          <a:prstGeom prst="straightConnector1">
            <a:avLst/>
          </a:prstGeom>
          <a:noFill/>
          <a:ln cap="flat" cmpd="sng" w="9525">
            <a:solidFill>
              <a:schemeClr val="lt1"/>
            </a:solidFill>
            <a:prstDash val="solid"/>
            <a:round/>
            <a:headEnd len="sm" w="sm" type="none"/>
            <a:tailEnd len="sm" w="sm" type="none"/>
          </a:ln>
        </p:spPr>
      </p:cxnSp>
      <p:cxnSp>
        <p:nvCxnSpPr>
          <p:cNvPr id="74" name="Google Shape;74;p10"/>
          <p:cNvCxnSpPr/>
          <p:nvPr/>
        </p:nvCxnSpPr>
        <p:spPr>
          <a:xfrm>
            <a:off x="2423592" y="5949280"/>
            <a:ext cx="0" cy="913338"/>
          </a:xfrm>
          <a:prstGeom prst="straightConnector1">
            <a:avLst/>
          </a:prstGeom>
          <a:noFill/>
          <a:ln cap="flat" cmpd="sng" w="9525">
            <a:solidFill>
              <a:schemeClr val="lt1"/>
            </a:solidFill>
            <a:prstDash val="solid"/>
            <a:round/>
            <a:headEnd len="sm" w="sm" type="none"/>
            <a:tailEnd len="sm" w="sm" type="none"/>
          </a:ln>
        </p:spPr>
      </p:cxnSp>
      <p:sp>
        <p:nvSpPr>
          <p:cNvPr id="75" name="Google Shape;75;p10"/>
          <p:cNvSpPr txBox="1"/>
          <p:nvPr/>
        </p:nvSpPr>
        <p:spPr>
          <a:xfrm>
            <a:off x="3486950" y="1400900"/>
            <a:ext cx="21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ko-KR" sz="1400" u="none" cap="none" strike="noStrike">
                <a:solidFill>
                  <a:schemeClr val="lt1"/>
                </a:solidFill>
                <a:latin typeface="Arial"/>
                <a:ea typeface="Arial"/>
                <a:cs typeface="Arial"/>
                <a:sym typeface="Arial"/>
              </a:rPr>
              <a:t>2021 SAP 클라우드 과정</a:t>
            </a:r>
            <a:endParaRPr b="1" i="0" sz="1400" u="none" cap="none" strike="noStrike">
              <a:solidFill>
                <a:schemeClr val="lt1"/>
              </a:solidFill>
              <a:latin typeface="Arial"/>
              <a:ea typeface="Arial"/>
              <a:cs typeface="Arial"/>
              <a:sym typeface="Arial"/>
            </a:endParaRPr>
          </a:p>
        </p:txBody>
      </p:sp>
      <p:pic>
        <p:nvPicPr>
          <p:cNvPr id="76" name="Google Shape;76;p10"/>
          <p:cNvPicPr preferRelativeResize="0"/>
          <p:nvPr/>
        </p:nvPicPr>
        <p:blipFill rotWithShape="1">
          <a:blip r:embed="rId3">
            <a:alphaModFix/>
          </a:blip>
          <a:srcRect b="0" l="0" r="0" t="0"/>
          <a:stretch/>
        </p:blipFill>
        <p:spPr>
          <a:xfrm>
            <a:off x="3597613" y="1801097"/>
            <a:ext cx="4871216" cy="2278251"/>
          </a:xfrm>
          <a:prstGeom prst="rect">
            <a:avLst/>
          </a:prstGeom>
          <a:noFill/>
          <a:ln>
            <a:noFill/>
          </a:ln>
        </p:spPr>
      </p:pic>
      <p:sp>
        <p:nvSpPr>
          <p:cNvPr id="77" name="Google Shape;77;p10"/>
          <p:cNvSpPr txBox="1"/>
          <p:nvPr/>
        </p:nvSpPr>
        <p:spPr>
          <a:xfrm>
            <a:off x="3064413" y="4660371"/>
            <a:ext cx="6063173"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ko-KR" sz="2000" u="none" cap="none" strike="noStrike">
                <a:solidFill>
                  <a:schemeClr val="lt1"/>
                </a:solidFill>
                <a:latin typeface="Arial"/>
                <a:ea typeface="Arial"/>
                <a:cs typeface="Arial"/>
                <a:sym typeface="Arial"/>
              </a:rPr>
              <a:t>“[S&amp;C] Digital Transformation을 위한 클라우드 기반 발주 및 재고 관리 프로그램 구축”</a:t>
            </a:r>
            <a:endParaRPr b="1" i="0" sz="20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
                                        </p:tgtEl>
                                        <p:attrNameLst>
                                          <p:attrName>style.visibility</p:attrName>
                                        </p:attrNameLst>
                                      </p:cBhvr>
                                      <p:to>
                                        <p:strVal val="visible"/>
                                      </p:to>
                                    </p:set>
                                    <p:animEffect filter="fade" transition="in">
                                      <p:cBhvr>
                                        <p:cTn dur="1000"/>
                                        <p:tgtEl>
                                          <p:spTgt spid="70"/>
                                        </p:tgtEl>
                                      </p:cBhvr>
                                    </p:animEffect>
                                  </p:childTnLst>
                                </p:cTn>
                              </p:par>
                              <p:par>
                                <p:cTn fill="hold" nodeType="with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1000"/>
                                        <p:tgtEl>
                                          <p:spTgt spid="71"/>
                                        </p:tgtEl>
                                      </p:cBhvr>
                                    </p:animEffect>
                                  </p:childTnLst>
                                </p:cTn>
                              </p:par>
                              <p:par>
                                <p:cTn fill="hold" nodeType="withEffect" presetClass="entr" presetID="10" presetSubtype="0">
                                  <p:stCondLst>
                                    <p:cond delay="0"/>
                                  </p:stCondLst>
                                  <p:childTnLst>
                                    <p:set>
                                      <p:cBhvr>
                                        <p:cTn dur="1" fill="hold">
                                          <p:stCondLst>
                                            <p:cond delay="0"/>
                                          </p:stCondLst>
                                        </p:cTn>
                                        <p:tgtEl>
                                          <p:spTgt spid="72"/>
                                        </p:tgtEl>
                                        <p:attrNameLst>
                                          <p:attrName>style.visibility</p:attrName>
                                        </p:attrNameLst>
                                      </p:cBhvr>
                                      <p:to>
                                        <p:strVal val="visible"/>
                                      </p:to>
                                    </p:set>
                                    <p:animEffect filter="fade" transition="in">
                                      <p:cBhvr>
                                        <p:cTn dur="1000"/>
                                        <p:tgtEl>
                                          <p:spTgt spid="72"/>
                                        </p:tgtEl>
                                      </p:cBhvr>
                                    </p:animEffect>
                                  </p:childTnLst>
                                </p:cTn>
                              </p:par>
                              <p:par>
                                <p:cTn fill="hold" nodeType="with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1000"/>
                                        <p:tgtEl>
                                          <p:spTgt spid="73"/>
                                        </p:tgtEl>
                                      </p:cBhvr>
                                    </p:animEffect>
                                  </p:childTnLst>
                                </p:cTn>
                              </p:par>
                              <p:par>
                                <p:cTn fill="hold" nodeType="with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1000"/>
                                        <p:tgtEl>
                                          <p:spTgt spid="74"/>
                                        </p:tgtEl>
                                      </p:cBhvr>
                                    </p:animEffect>
                                  </p:childTnLst>
                                </p:cTn>
                              </p:par>
                              <p:par>
                                <p:cTn fill="hold" nodeType="with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1000"/>
                                        <p:tgtEl>
                                          <p:spTgt spid="75"/>
                                        </p:tgtEl>
                                      </p:cBhvr>
                                    </p:animEffect>
                                  </p:childTnLst>
                                </p:cTn>
                              </p:par>
                              <p:par>
                                <p:cTn fill="hold" nodeType="with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1000"/>
                                        <p:tgtEl>
                                          <p:spTgt spid="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486D"/>
        </a:solidFill>
      </p:bgPr>
    </p:bg>
    <p:spTree>
      <p:nvGrpSpPr>
        <p:cNvPr id="174" name="Shape 174"/>
        <p:cNvGrpSpPr/>
        <p:nvPr/>
      </p:nvGrpSpPr>
      <p:grpSpPr>
        <a:xfrm>
          <a:off x="0" y="0"/>
          <a:ext cx="0" cy="0"/>
          <a:chOff x="0" y="0"/>
          <a:chExt cx="0" cy="0"/>
        </a:xfrm>
      </p:grpSpPr>
      <p:cxnSp>
        <p:nvCxnSpPr>
          <p:cNvPr id="175" name="Google Shape;175;p19"/>
          <p:cNvCxnSpPr/>
          <p:nvPr/>
        </p:nvCxnSpPr>
        <p:spPr>
          <a:xfrm>
            <a:off x="0" y="6225715"/>
            <a:ext cx="12192000" cy="0"/>
          </a:xfrm>
          <a:prstGeom prst="straightConnector1">
            <a:avLst/>
          </a:prstGeom>
          <a:noFill/>
          <a:ln cap="flat" cmpd="sng" w="9525">
            <a:solidFill>
              <a:schemeClr val="lt1"/>
            </a:solidFill>
            <a:prstDash val="solid"/>
            <a:round/>
            <a:headEnd len="sm" w="sm" type="none"/>
            <a:tailEnd len="sm" w="sm" type="none"/>
          </a:ln>
        </p:spPr>
      </p:cxnSp>
      <p:pic>
        <p:nvPicPr>
          <p:cNvPr id="176" name="Google Shape;176;p19"/>
          <p:cNvPicPr preferRelativeResize="0"/>
          <p:nvPr/>
        </p:nvPicPr>
        <p:blipFill rotWithShape="1">
          <a:blip r:embed="rId3">
            <a:alphaModFix/>
          </a:blip>
          <a:srcRect b="0" l="0" r="0" t="0"/>
          <a:stretch/>
        </p:blipFill>
        <p:spPr>
          <a:xfrm>
            <a:off x="10251201" y="6245356"/>
            <a:ext cx="1940809" cy="611644"/>
          </a:xfrm>
          <a:prstGeom prst="rect">
            <a:avLst/>
          </a:prstGeom>
          <a:noFill/>
          <a:ln>
            <a:noFill/>
          </a:ln>
        </p:spPr>
      </p:pic>
      <p:sp>
        <p:nvSpPr>
          <p:cNvPr id="177" name="Google Shape;177;p19"/>
          <p:cNvSpPr txBox="1"/>
          <p:nvPr/>
        </p:nvSpPr>
        <p:spPr>
          <a:xfrm>
            <a:off x="2560086" y="0"/>
            <a:ext cx="69072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chemeClr val="lt1"/>
                </a:solidFill>
                <a:latin typeface="Arial"/>
                <a:ea typeface="Arial"/>
                <a:cs typeface="Arial"/>
                <a:sym typeface="Arial"/>
              </a:rPr>
              <a:t>프로그램 상세 사양서</a:t>
            </a:r>
            <a:endParaRPr b="1" i="0" sz="2400" u="none" cap="none" strike="noStrike">
              <a:solidFill>
                <a:schemeClr val="lt1"/>
              </a:solidFill>
              <a:latin typeface="Arial"/>
              <a:ea typeface="Arial"/>
              <a:cs typeface="Arial"/>
              <a:sym typeface="Arial"/>
            </a:endParaRPr>
          </a:p>
        </p:txBody>
      </p:sp>
      <p:graphicFrame>
        <p:nvGraphicFramePr>
          <p:cNvPr id="178" name="Google Shape;178;p19"/>
          <p:cNvGraphicFramePr/>
          <p:nvPr/>
        </p:nvGraphicFramePr>
        <p:xfrm>
          <a:off x="0" y="404810"/>
          <a:ext cx="3000000" cy="3000000"/>
        </p:xfrm>
        <a:graphic>
          <a:graphicData uri="http://schemas.openxmlformats.org/drawingml/2006/table">
            <a:tbl>
              <a:tblPr bandRow="1" firstRow="1">
                <a:noFill/>
                <a:tableStyleId>{615FFB58-A1F3-498A-B8B1-625E8BE47116}</a:tableStyleId>
              </a:tblPr>
              <a:tblGrid>
                <a:gridCol w="1219200"/>
                <a:gridCol w="1219200"/>
                <a:gridCol w="1219200"/>
                <a:gridCol w="1219200"/>
                <a:gridCol w="1219200"/>
                <a:gridCol w="1028050"/>
                <a:gridCol w="980225"/>
                <a:gridCol w="1247525"/>
                <a:gridCol w="981775"/>
                <a:gridCol w="1858425"/>
              </a:tblGrid>
              <a:tr h="338900">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solidFill>
                            <a:schemeClr val="lt1"/>
                          </a:solidFill>
                        </a:rPr>
                        <a:t>기능/개요</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1200"/>
                        <a:buFont typeface="Arial"/>
                        <a:buNone/>
                      </a:pPr>
                      <a:r>
                        <a:rPr b="0" lang="ko-KR" sz="1200">
                          <a:solidFill>
                            <a:schemeClr val="dk1"/>
                          </a:solidFill>
                        </a:rPr>
                        <a:t>발주오더문서 조회 및 입고 처리(Webdynpro)</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프로그램명</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0" lang="ko-KR" sz="1200" u="none" cap="none" strike="noStrike">
                          <a:solidFill>
                            <a:schemeClr val="dk1"/>
                          </a:solidFill>
                        </a:rPr>
                        <a:t>ZB05_</a:t>
                      </a:r>
                      <a:r>
                        <a:rPr b="0" lang="ko-KR" sz="1200">
                          <a:solidFill>
                            <a:schemeClr val="dk1"/>
                          </a:solidFill>
                        </a:rPr>
                        <a:t>PO_LIST</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38900">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Spec작성자</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김수연</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작성일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2022.04.</a:t>
                      </a:r>
                      <a:r>
                        <a:rPr lang="ko-KR" sz="1200"/>
                        <a:t>24</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개발자</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r</a:t>
                      </a:r>
                      <a:r>
                        <a:rPr lang="ko-KR" sz="1200" u="none" cap="none" strike="noStrike"/>
                        <a:t>김수연</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개발완료일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a:solidFill>
                            <a:schemeClr val="lt1"/>
                          </a:solidFill>
                        </a:rPr>
                        <a:t>2</a:t>
                      </a:r>
                      <a:r>
                        <a:rPr lang="ko-KR" sz="1200"/>
                        <a:t>2022.04.15</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개발언어</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ABAP</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graphicFrame>
        <p:nvGraphicFramePr>
          <p:cNvPr id="179" name="Google Shape;179;p19"/>
          <p:cNvGraphicFramePr/>
          <p:nvPr/>
        </p:nvGraphicFramePr>
        <p:xfrm>
          <a:off x="0" y="1082588"/>
          <a:ext cx="3000000" cy="3000000"/>
        </p:xfrm>
        <a:graphic>
          <a:graphicData uri="http://schemas.openxmlformats.org/drawingml/2006/table">
            <a:tbl>
              <a:tblPr bandRow="1" firstRow="1">
                <a:noFill/>
                <a:tableStyleId>{615FFB58-A1F3-498A-B8B1-625E8BE47116}</a:tableStyleId>
              </a:tblPr>
              <a:tblGrid>
                <a:gridCol w="6096000"/>
                <a:gridCol w="6096000"/>
              </a:tblGrid>
              <a:tr h="311900">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스토리보드</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화면 레이아웃</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831225">
                <a:tc>
                  <a:txBody>
                    <a:bodyPr/>
                    <a:lstStyle/>
                    <a:p>
                      <a:pPr indent="0" lvl="0" marL="0" rtl="0" algn="l">
                        <a:spcBef>
                          <a:spcPts val="0"/>
                        </a:spcBef>
                        <a:spcAft>
                          <a:spcPts val="0"/>
                        </a:spcAft>
                        <a:buNone/>
                      </a:pPr>
                      <a:r>
                        <a:rPr lang="ko-KR"/>
                        <a:t>1. Application Toolbar 버튼</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2. 검색조건 </a:t>
                      </a:r>
                      <a:endParaRPr/>
                    </a:p>
                    <a:p>
                      <a:pPr indent="0" lvl="0" marL="0" rtl="0" algn="l">
                        <a:spcBef>
                          <a:spcPts val="0"/>
                        </a:spcBef>
                        <a:spcAft>
                          <a:spcPts val="0"/>
                        </a:spcAft>
                        <a:buNone/>
                      </a:pPr>
                      <a:r>
                        <a:t/>
                      </a:r>
                      <a:endParaRPr/>
                    </a:p>
                    <a:p>
                      <a:pPr indent="-317500" lvl="0" marL="457200" rtl="0" algn="l">
                        <a:spcBef>
                          <a:spcPts val="0"/>
                        </a:spcBef>
                        <a:spcAft>
                          <a:spcPts val="0"/>
                        </a:spcAft>
                        <a:buClr>
                          <a:schemeClr val="dk1"/>
                        </a:buClr>
                        <a:buSzPts val="1400"/>
                        <a:buChar char="●"/>
                      </a:pPr>
                      <a:r>
                        <a:rPr lang="ko-KR"/>
                        <a:t>공급업체 코드 </a:t>
                      </a:r>
                      <a:endParaRPr/>
                    </a:p>
                    <a:p>
                      <a:pPr indent="-317500" lvl="0" marL="457200" rtl="0" algn="l">
                        <a:spcBef>
                          <a:spcPts val="0"/>
                        </a:spcBef>
                        <a:spcAft>
                          <a:spcPts val="0"/>
                        </a:spcAft>
                        <a:buClr>
                          <a:schemeClr val="dk1"/>
                        </a:buClr>
                        <a:buSzPts val="1400"/>
                        <a:buChar char="●"/>
                      </a:pPr>
                      <a:r>
                        <a:rPr lang="ko-KR"/>
                        <a:t>발주오더문서 생성일</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3. 기능</a:t>
                      </a:r>
                      <a:endParaRPr/>
                    </a:p>
                    <a:p>
                      <a:pPr indent="-317500" lvl="0" marL="457200" rtl="0" algn="l">
                        <a:spcBef>
                          <a:spcPts val="0"/>
                        </a:spcBef>
                        <a:spcAft>
                          <a:spcPts val="0"/>
                        </a:spcAft>
                        <a:buClr>
                          <a:schemeClr val="dk1"/>
                        </a:buClr>
                        <a:buSzPts val="1400"/>
                        <a:buChar char="●"/>
                      </a:pPr>
                      <a:r>
                        <a:rPr lang="ko-KR"/>
                        <a:t>검색 조건에 맞는 모든 발주오더문서 조회</a:t>
                      </a:r>
                      <a:endParaRPr/>
                    </a:p>
                    <a:p>
                      <a:pPr indent="0" lvl="0" marL="914400" rtl="0" algn="l">
                        <a:spcBef>
                          <a:spcPts val="0"/>
                        </a:spcBef>
                        <a:spcAft>
                          <a:spcPts val="0"/>
                        </a:spcAft>
                        <a:buNone/>
                      </a:pPr>
                      <a:r>
                        <a:t/>
                      </a:r>
                      <a:endParaRPr/>
                    </a:p>
                    <a:p>
                      <a:pPr indent="0" lvl="0" marL="457200" marR="0" rtl="0" algn="l">
                        <a:lnSpc>
                          <a:spcPct val="100000"/>
                        </a:lnSpc>
                        <a:spcBef>
                          <a:spcPts val="0"/>
                        </a:spcBef>
                        <a:spcAft>
                          <a:spcPts val="0"/>
                        </a:spcAft>
                        <a:buNone/>
                      </a:pPr>
                      <a:r>
                        <a:t/>
                      </a:r>
                      <a:endParaRPr sz="1400" u="none" cap="none" strike="noStrike"/>
                    </a:p>
                    <a:p>
                      <a:pPr indent="0" lvl="0" marL="1371600" marR="0" rtl="0" algn="l">
                        <a:lnSpc>
                          <a:spcPct val="100000"/>
                        </a:lnSpc>
                        <a:spcBef>
                          <a:spcPts val="0"/>
                        </a:spcBef>
                        <a:spcAft>
                          <a:spcPts val="0"/>
                        </a:spcAft>
                        <a:buClr>
                          <a:srgbClr val="000000"/>
                        </a:buClr>
                        <a:buSzPts val="1400"/>
                        <a:buFont typeface="Arial"/>
                        <a:buNone/>
                      </a:pPr>
                      <a:r>
                        <a:rPr lang="ko-KR" sz="1400" u="none" cap="none" strike="noStrike"/>
                        <a:t>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ko-KR" sz="1100" u="none" cap="none" strike="noStrike"/>
                        <a:t>(</a:t>
                      </a:r>
                      <a:r>
                        <a:rPr lang="ko-KR" sz="1100"/>
                        <a:t>발주오더문서 조회</a:t>
                      </a:r>
                      <a:r>
                        <a:rPr lang="ko-KR" sz="1100"/>
                        <a:t> 화면</a:t>
                      </a:r>
                      <a:r>
                        <a:rPr lang="ko-KR" sz="1100" u="none" cap="none" strike="noStrike"/>
                        <a:t>)</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457200" marR="0" rtl="0" algn="l">
                        <a:lnSpc>
                          <a:spcPct val="100000"/>
                        </a:lnSpc>
                        <a:spcBef>
                          <a:spcPts val="0"/>
                        </a:spcBef>
                        <a:spcAft>
                          <a:spcPts val="0"/>
                        </a:spcAft>
                        <a:buNone/>
                      </a:pPr>
                      <a:r>
                        <a:t/>
                      </a:r>
                      <a:endParaRPr sz="11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pic>
        <p:nvPicPr>
          <p:cNvPr id="180" name="Google Shape;180;p19"/>
          <p:cNvPicPr preferRelativeResize="0"/>
          <p:nvPr/>
        </p:nvPicPr>
        <p:blipFill>
          <a:blip r:embed="rId4">
            <a:alphaModFix/>
          </a:blip>
          <a:stretch>
            <a:fillRect/>
          </a:stretch>
        </p:blipFill>
        <p:spPr>
          <a:xfrm>
            <a:off x="6135825" y="1737267"/>
            <a:ext cx="6096000" cy="3853400"/>
          </a:xfrm>
          <a:prstGeom prst="rect">
            <a:avLst/>
          </a:prstGeom>
          <a:noFill/>
          <a:ln>
            <a:noFill/>
          </a:ln>
        </p:spPr>
      </p:pic>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486D"/>
        </a:solidFill>
      </p:bgPr>
    </p:bg>
    <p:spTree>
      <p:nvGrpSpPr>
        <p:cNvPr id="185" name="Shape 185"/>
        <p:cNvGrpSpPr/>
        <p:nvPr/>
      </p:nvGrpSpPr>
      <p:grpSpPr>
        <a:xfrm>
          <a:off x="0" y="0"/>
          <a:ext cx="0" cy="0"/>
          <a:chOff x="0" y="0"/>
          <a:chExt cx="0" cy="0"/>
        </a:xfrm>
      </p:grpSpPr>
      <p:cxnSp>
        <p:nvCxnSpPr>
          <p:cNvPr id="186" name="Google Shape;186;p20"/>
          <p:cNvCxnSpPr/>
          <p:nvPr/>
        </p:nvCxnSpPr>
        <p:spPr>
          <a:xfrm>
            <a:off x="0" y="6225715"/>
            <a:ext cx="12192000" cy="0"/>
          </a:xfrm>
          <a:prstGeom prst="straightConnector1">
            <a:avLst/>
          </a:prstGeom>
          <a:noFill/>
          <a:ln cap="flat" cmpd="sng" w="9525">
            <a:solidFill>
              <a:schemeClr val="lt1"/>
            </a:solidFill>
            <a:prstDash val="solid"/>
            <a:round/>
            <a:headEnd len="sm" w="sm" type="none"/>
            <a:tailEnd len="sm" w="sm" type="none"/>
          </a:ln>
        </p:spPr>
      </p:cxnSp>
      <p:pic>
        <p:nvPicPr>
          <p:cNvPr id="187" name="Google Shape;187;p20"/>
          <p:cNvPicPr preferRelativeResize="0"/>
          <p:nvPr/>
        </p:nvPicPr>
        <p:blipFill rotWithShape="1">
          <a:blip r:embed="rId3">
            <a:alphaModFix/>
          </a:blip>
          <a:srcRect b="0" l="0" r="0" t="0"/>
          <a:stretch/>
        </p:blipFill>
        <p:spPr>
          <a:xfrm>
            <a:off x="10251201" y="6225731"/>
            <a:ext cx="1940809" cy="611644"/>
          </a:xfrm>
          <a:prstGeom prst="rect">
            <a:avLst/>
          </a:prstGeom>
          <a:noFill/>
          <a:ln>
            <a:noFill/>
          </a:ln>
        </p:spPr>
      </p:pic>
      <p:sp>
        <p:nvSpPr>
          <p:cNvPr id="188" name="Google Shape;188;p20"/>
          <p:cNvSpPr txBox="1"/>
          <p:nvPr/>
        </p:nvSpPr>
        <p:spPr>
          <a:xfrm>
            <a:off x="2560086" y="0"/>
            <a:ext cx="69072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chemeClr val="lt1"/>
                </a:solidFill>
                <a:latin typeface="Arial"/>
                <a:ea typeface="Arial"/>
                <a:cs typeface="Arial"/>
                <a:sym typeface="Arial"/>
              </a:rPr>
              <a:t>프로그램 상세 사양서</a:t>
            </a:r>
            <a:endParaRPr b="1" i="0" sz="2400" u="none" cap="none" strike="noStrike">
              <a:solidFill>
                <a:schemeClr val="lt1"/>
              </a:solidFill>
              <a:latin typeface="Arial"/>
              <a:ea typeface="Arial"/>
              <a:cs typeface="Arial"/>
              <a:sym typeface="Arial"/>
            </a:endParaRPr>
          </a:p>
        </p:txBody>
      </p:sp>
      <p:graphicFrame>
        <p:nvGraphicFramePr>
          <p:cNvPr id="189" name="Google Shape;189;p20"/>
          <p:cNvGraphicFramePr/>
          <p:nvPr/>
        </p:nvGraphicFramePr>
        <p:xfrm>
          <a:off x="0" y="404810"/>
          <a:ext cx="3000000" cy="3000000"/>
        </p:xfrm>
        <a:graphic>
          <a:graphicData uri="http://schemas.openxmlformats.org/drawingml/2006/table">
            <a:tbl>
              <a:tblPr bandRow="1" firstRow="1">
                <a:noFill/>
                <a:tableStyleId>{615FFB58-A1F3-498A-B8B1-625E8BE47116}</a:tableStyleId>
              </a:tblPr>
              <a:tblGrid>
                <a:gridCol w="1219200"/>
                <a:gridCol w="1219200"/>
                <a:gridCol w="1219200"/>
                <a:gridCol w="1219200"/>
                <a:gridCol w="1219200"/>
                <a:gridCol w="1219200"/>
                <a:gridCol w="1219200"/>
                <a:gridCol w="817400"/>
                <a:gridCol w="981775"/>
                <a:gridCol w="1858425"/>
              </a:tblGrid>
              <a:tr h="338900">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solidFill>
                            <a:schemeClr val="lt1"/>
                          </a:solidFill>
                        </a:rPr>
                        <a:t>기능/개요</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1200"/>
                        <a:buFont typeface="Arial"/>
                        <a:buNone/>
                      </a:pPr>
                      <a:r>
                        <a:rPr b="0" lang="ko-KR" sz="1200" u="none" cap="none" strike="noStrike">
                          <a:solidFill>
                            <a:schemeClr val="dk1"/>
                          </a:solidFill>
                        </a:rPr>
                        <a:t>영업 MD의 R/T 지시</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프로그램명</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0" lang="ko-KR" sz="1200" u="none" cap="none" strike="noStrike">
                          <a:solidFill>
                            <a:schemeClr val="dk1"/>
                          </a:solidFill>
                        </a:rPr>
                        <a:t>ZB05_DIRECTION</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38900">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Spec작성자</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권소연</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작성일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2022-04-22</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개발자</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r</a:t>
                      </a:r>
                      <a:r>
                        <a:rPr lang="ko-KR" sz="1200" u="none" cap="none" strike="noStrike"/>
                        <a:t>권소연</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개발완료일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solidFill>
                            <a:schemeClr val="dk1"/>
                          </a:solidFill>
                        </a:rPr>
                        <a:t>04.11</a:t>
                      </a:r>
                      <a:endParaRPr sz="1200" u="none" cap="none" strike="noStrike">
                        <a:solidFill>
                          <a:schemeClr val="dk1"/>
                        </a:solidFill>
                      </a:endParaRPr>
                    </a:p>
                    <a:p>
                      <a:pPr indent="0" lvl="0" marL="0" marR="0" rtl="0" algn="l">
                        <a:lnSpc>
                          <a:spcPct val="100000"/>
                        </a:lnSpc>
                        <a:spcBef>
                          <a:spcPts val="0"/>
                        </a:spcBef>
                        <a:spcAft>
                          <a:spcPts val="0"/>
                        </a:spcAft>
                        <a:buClr>
                          <a:srgbClr val="000000"/>
                        </a:buClr>
                        <a:buSzPts val="1200"/>
                        <a:buFont typeface="Arial"/>
                        <a:buNone/>
                      </a:pPr>
                      <a:r>
                        <a:t/>
                      </a:r>
                      <a:endParaRPr sz="1200" u="none" cap="none" strike="noStrike">
                        <a:solidFill>
                          <a:schemeClr val="lt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개발언어</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ABAP</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graphicFrame>
        <p:nvGraphicFramePr>
          <p:cNvPr id="190" name="Google Shape;190;p20"/>
          <p:cNvGraphicFramePr/>
          <p:nvPr/>
        </p:nvGraphicFramePr>
        <p:xfrm>
          <a:off x="0" y="1082588"/>
          <a:ext cx="3000000" cy="3000000"/>
        </p:xfrm>
        <a:graphic>
          <a:graphicData uri="http://schemas.openxmlformats.org/drawingml/2006/table">
            <a:tbl>
              <a:tblPr bandRow="1" firstRow="1">
                <a:noFill/>
                <a:tableStyleId>{615FFB58-A1F3-498A-B8B1-625E8BE47116}</a:tableStyleId>
              </a:tblPr>
              <a:tblGrid>
                <a:gridCol w="6096000"/>
                <a:gridCol w="6096000"/>
              </a:tblGrid>
              <a:tr h="311900">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스토리보드</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화면 레이아웃</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831225">
                <a:tc>
                  <a:txBody>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1. 검색조건 </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lang="ko-KR" sz="1400" u="none" cap="none" strike="noStrike"/>
                        <a:t>스토어레벨</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lang="ko-KR" sz="1400" u="none" cap="none" strike="noStrike"/>
                        <a:t>상품 ID</a:t>
                      </a:r>
                      <a:endParaRPr/>
                    </a:p>
                    <a:p>
                      <a:pPr indent="-285750" lvl="0" marL="285750" marR="0" rtl="0" algn="l">
                        <a:lnSpc>
                          <a:spcPct val="100000"/>
                        </a:lnSpc>
                        <a:spcBef>
                          <a:spcPts val="0"/>
                        </a:spcBef>
                        <a:spcAft>
                          <a:spcPts val="0"/>
                        </a:spcAft>
                        <a:buClr>
                          <a:srgbClr val="000000"/>
                        </a:buClr>
                        <a:buSzPts val="1400"/>
                        <a:buFont typeface="Arial"/>
                        <a:buChar char="•"/>
                      </a:pPr>
                      <a:r>
                        <a:rPr lang="ko-KR" sz="1400" u="none" cap="none" strike="noStrike"/>
                        <a:t>일자</a:t>
                      </a:r>
                      <a:endParaRPr sz="1400" u="none" cap="none" strike="noStrike"/>
                    </a:p>
                    <a:p>
                      <a:pPr indent="-196850" lvl="0" marL="28575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ko-KR" sz="1400" u="none" cap="none" strike="noStrike"/>
                        <a:t>2. 기능</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lang="ko-KR" sz="1400" u="none" cap="none" strike="noStrike"/>
                        <a:t>검색 조건에 맞는 모든 판매 실적 조회</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lang="ko-KR" sz="1400" u="none" cap="none" strike="noStrike"/>
                        <a:t>SENDER ALV의 레코드 더블클릭 시 RECEIVER ALV에 타 지점들의 해당 상품을 보여줌</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lang="ko-KR" sz="1400" u="none" cap="none" strike="noStrike"/>
                        <a:t>SENDER ALV의 판매 실적에 따라 신호등 색 지정</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lang="ko-KR" sz="1400" u="none" cap="none" strike="noStrike"/>
                        <a:t>RECEIVER ALV의 재고-안전재고 수량에 따라 신호등 색 지정</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lang="ko-KR" sz="1400" u="none" cap="none" strike="noStrike"/>
                        <a:t>RECEIVER ALV의 체크박스에 체크 후 CREATE R/T 툴바버튼 클릭하면 STO 생성 팝업을 보여줌</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lang="ko-KR" sz="1400" u="none" cap="none" strike="noStrike"/>
                        <a:t>팝업창의 수량, 요청일자는 수정 가능한 필드로 보여줌</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lang="ko-KR" sz="1400" u="none" cap="none" strike="noStrike"/>
                        <a:t>MAKE STO버튼을 누르면 STO테이블에 신규 레코드 생성</a:t>
                      </a:r>
                      <a:endParaRPr sz="1400" u="none" cap="none" strike="noStrike"/>
                    </a:p>
                    <a:p>
                      <a:pPr indent="-196850" lvl="0" marL="285750" marR="0" rtl="0" algn="l">
                        <a:lnSpc>
                          <a:spcPct val="100000"/>
                        </a:lnSpc>
                        <a:spcBef>
                          <a:spcPts val="0"/>
                        </a:spcBef>
                        <a:spcAft>
                          <a:spcPts val="0"/>
                        </a:spcAft>
                        <a:buClr>
                          <a:srgbClr val="000000"/>
                        </a:buClr>
                        <a:buSzPts val="1400"/>
                        <a:buFont typeface="Arial"/>
                        <a:buNone/>
                      </a:pPr>
                      <a:r>
                        <a:t/>
                      </a:r>
                      <a:endParaRPr sz="1400" u="none" cap="none" strike="noStrike"/>
                    </a:p>
                    <a:p>
                      <a:pPr indent="-196850" lvl="0" marL="285750" marR="0" rtl="0" algn="l">
                        <a:lnSpc>
                          <a:spcPct val="100000"/>
                        </a:lnSpc>
                        <a:spcBef>
                          <a:spcPts val="0"/>
                        </a:spcBef>
                        <a:spcAft>
                          <a:spcPts val="0"/>
                        </a:spcAft>
                        <a:buClr>
                          <a:srgbClr val="000000"/>
                        </a:buClr>
                        <a:buSzPts val="1400"/>
                        <a:buFont typeface="Arial"/>
                        <a:buNone/>
                      </a:pPr>
                      <a:r>
                        <a:t/>
                      </a:r>
                      <a:endParaRPr sz="1400" u="none" cap="none" strike="noStrike"/>
                    </a:p>
                    <a:p>
                      <a:pPr indent="0" lvl="0" marL="1371600" marR="0" rtl="0" algn="l">
                        <a:lnSpc>
                          <a:spcPct val="100000"/>
                        </a:lnSpc>
                        <a:spcBef>
                          <a:spcPts val="0"/>
                        </a:spcBef>
                        <a:spcAft>
                          <a:spcPts val="0"/>
                        </a:spcAft>
                        <a:buClr>
                          <a:srgbClr val="000000"/>
                        </a:buClr>
                        <a:buSzPts val="1400"/>
                        <a:buFont typeface="Arial"/>
                        <a:buNone/>
                      </a:pPr>
                      <a:r>
                        <a:rPr lang="ko-KR" sz="1400" u="none" cap="none" strike="noStrike"/>
                        <a:t>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ko-KR" sz="1100" u="none" cap="none" strike="noStrike"/>
                        <a:t>(검색 조건 화면)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ko-KR" sz="1100" u="none" cap="none" strike="noStrike"/>
                        <a:t>(실행 화면)</a:t>
                      </a:r>
                      <a:endParaRPr sz="11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pic>
        <p:nvPicPr>
          <p:cNvPr id="191" name="Google Shape;191;p20"/>
          <p:cNvPicPr preferRelativeResize="0"/>
          <p:nvPr/>
        </p:nvPicPr>
        <p:blipFill rotWithShape="1">
          <a:blip r:embed="rId4">
            <a:alphaModFix/>
          </a:blip>
          <a:srcRect b="0" l="0" r="0" t="0"/>
          <a:stretch/>
        </p:blipFill>
        <p:spPr>
          <a:xfrm>
            <a:off x="6235175" y="1680633"/>
            <a:ext cx="5374480" cy="659135"/>
          </a:xfrm>
          <a:prstGeom prst="rect">
            <a:avLst/>
          </a:prstGeom>
          <a:noFill/>
          <a:ln>
            <a:noFill/>
          </a:ln>
        </p:spPr>
      </p:pic>
      <p:pic>
        <p:nvPicPr>
          <p:cNvPr id="192" name="Google Shape;192;p20"/>
          <p:cNvPicPr preferRelativeResize="0"/>
          <p:nvPr/>
        </p:nvPicPr>
        <p:blipFill rotWithShape="1">
          <a:blip r:embed="rId5">
            <a:alphaModFix/>
          </a:blip>
          <a:srcRect b="0" l="0" r="0" t="0"/>
          <a:stretch/>
        </p:blipFill>
        <p:spPr>
          <a:xfrm>
            <a:off x="6235174" y="2694517"/>
            <a:ext cx="5792257" cy="1242483"/>
          </a:xfrm>
          <a:prstGeom prst="rect">
            <a:avLst/>
          </a:prstGeom>
          <a:noFill/>
          <a:ln>
            <a:noFill/>
          </a:ln>
        </p:spPr>
      </p:pic>
      <p:pic>
        <p:nvPicPr>
          <p:cNvPr id="193" name="Google Shape;193;p20"/>
          <p:cNvPicPr preferRelativeResize="0"/>
          <p:nvPr/>
        </p:nvPicPr>
        <p:blipFill rotWithShape="1">
          <a:blip r:embed="rId6">
            <a:alphaModFix/>
          </a:blip>
          <a:srcRect b="0" l="0" r="0" t="0"/>
          <a:stretch/>
        </p:blipFill>
        <p:spPr>
          <a:xfrm>
            <a:off x="6235175" y="4025682"/>
            <a:ext cx="5792257" cy="774765"/>
          </a:xfrm>
          <a:prstGeom prst="rect">
            <a:avLst/>
          </a:prstGeom>
          <a:noFill/>
          <a:ln>
            <a:noFill/>
          </a:ln>
        </p:spPr>
      </p:pic>
      <p:pic>
        <p:nvPicPr>
          <p:cNvPr id="194" name="Google Shape;194;p20"/>
          <p:cNvPicPr preferRelativeResize="0"/>
          <p:nvPr/>
        </p:nvPicPr>
        <p:blipFill rotWithShape="1">
          <a:blip r:embed="rId7">
            <a:alphaModFix/>
          </a:blip>
          <a:srcRect b="0" l="0" r="0" t="0"/>
          <a:stretch/>
        </p:blipFill>
        <p:spPr>
          <a:xfrm>
            <a:off x="6218968" y="4978401"/>
            <a:ext cx="5824669" cy="1137158"/>
          </a:xfrm>
          <a:prstGeom prst="rect">
            <a:avLst/>
          </a:prstGeom>
          <a:noFill/>
          <a:ln>
            <a:noFill/>
          </a:ln>
        </p:spPr>
      </p:pic>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486D"/>
        </a:solidFill>
      </p:bgPr>
    </p:bg>
    <p:spTree>
      <p:nvGrpSpPr>
        <p:cNvPr id="199" name="Shape 199"/>
        <p:cNvGrpSpPr/>
        <p:nvPr/>
      </p:nvGrpSpPr>
      <p:grpSpPr>
        <a:xfrm>
          <a:off x="0" y="0"/>
          <a:ext cx="0" cy="0"/>
          <a:chOff x="0" y="0"/>
          <a:chExt cx="0" cy="0"/>
        </a:xfrm>
      </p:grpSpPr>
      <p:cxnSp>
        <p:nvCxnSpPr>
          <p:cNvPr id="200" name="Google Shape;200;p21"/>
          <p:cNvCxnSpPr/>
          <p:nvPr/>
        </p:nvCxnSpPr>
        <p:spPr>
          <a:xfrm>
            <a:off x="0" y="6225715"/>
            <a:ext cx="12192000" cy="0"/>
          </a:xfrm>
          <a:prstGeom prst="straightConnector1">
            <a:avLst/>
          </a:prstGeom>
          <a:noFill/>
          <a:ln cap="flat" cmpd="sng" w="9525">
            <a:solidFill>
              <a:schemeClr val="lt1"/>
            </a:solidFill>
            <a:prstDash val="solid"/>
            <a:round/>
            <a:headEnd len="sm" w="sm" type="none"/>
            <a:tailEnd len="sm" w="sm" type="none"/>
          </a:ln>
        </p:spPr>
      </p:cxnSp>
      <p:pic>
        <p:nvPicPr>
          <p:cNvPr id="201" name="Google Shape;201;p21"/>
          <p:cNvPicPr preferRelativeResize="0"/>
          <p:nvPr/>
        </p:nvPicPr>
        <p:blipFill rotWithShape="1">
          <a:blip r:embed="rId3">
            <a:alphaModFix/>
          </a:blip>
          <a:srcRect b="0" l="0" r="0" t="0"/>
          <a:stretch/>
        </p:blipFill>
        <p:spPr>
          <a:xfrm>
            <a:off x="10251201" y="6225731"/>
            <a:ext cx="1940809" cy="611644"/>
          </a:xfrm>
          <a:prstGeom prst="rect">
            <a:avLst/>
          </a:prstGeom>
          <a:noFill/>
          <a:ln>
            <a:noFill/>
          </a:ln>
        </p:spPr>
      </p:pic>
      <p:sp>
        <p:nvSpPr>
          <p:cNvPr id="202" name="Google Shape;202;p21"/>
          <p:cNvSpPr txBox="1"/>
          <p:nvPr/>
        </p:nvSpPr>
        <p:spPr>
          <a:xfrm>
            <a:off x="2560086" y="0"/>
            <a:ext cx="69072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chemeClr val="lt1"/>
                </a:solidFill>
                <a:latin typeface="Arial"/>
                <a:ea typeface="Arial"/>
                <a:cs typeface="Arial"/>
                <a:sym typeface="Arial"/>
              </a:rPr>
              <a:t>프로그램 상세 사양서</a:t>
            </a:r>
            <a:endParaRPr b="1" i="0" sz="2400" u="none" cap="none" strike="noStrike">
              <a:solidFill>
                <a:schemeClr val="lt1"/>
              </a:solidFill>
              <a:latin typeface="Arial"/>
              <a:ea typeface="Arial"/>
              <a:cs typeface="Arial"/>
              <a:sym typeface="Arial"/>
            </a:endParaRPr>
          </a:p>
        </p:txBody>
      </p:sp>
      <p:graphicFrame>
        <p:nvGraphicFramePr>
          <p:cNvPr id="203" name="Google Shape;203;p21"/>
          <p:cNvGraphicFramePr/>
          <p:nvPr/>
        </p:nvGraphicFramePr>
        <p:xfrm>
          <a:off x="0" y="404810"/>
          <a:ext cx="3000000" cy="3000000"/>
        </p:xfrm>
        <a:graphic>
          <a:graphicData uri="http://schemas.openxmlformats.org/drawingml/2006/table">
            <a:tbl>
              <a:tblPr bandRow="1" firstRow="1">
                <a:noFill/>
                <a:tableStyleId>{615FFB58-A1F3-498A-B8B1-625E8BE47116}</a:tableStyleId>
              </a:tblPr>
              <a:tblGrid>
                <a:gridCol w="1219200"/>
                <a:gridCol w="1219200"/>
                <a:gridCol w="1219200"/>
                <a:gridCol w="1219200"/>
                <a:gridCol w="1219200"/>
                <a:gridCol w="1219200"/>
                <a:gridCol w="1219200"/>
                <a:gridCol w="817400"/>
                <a:gridCol w="981775"/>
                <a:gridCol w="1858425"/>
              </a:tblGrid>
              <a:tr h="338900">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solidFill>
                            <a:schemeClr val="lt1"/>
                          </a:solidFill>
                        </a:rPr>
                        <a:t>기능/개요</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1200"/>
                        <a:buFont typeface="Arial"/>
                        <a:buNone/>
                      </a:pPr>
                      <a:r>
                        <a:rPr b="0" lang="ko-KR" sz="1200" u="none" cap="none" strike="noStrike">
                          <a:solidFill>
                            <a:schemeClr val="dk1"/>
                          </a:solidFill>
                        </a:rPr>
                        <a:t>결재 승인/반려</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프로그램명</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0" lang="ko-KR" sz="1200" u="none" cap="none" strike="noStrike">
                          <a:solidFill>
                            <a:schemeClr val="dk1"/>
                          </a:solidFill>
                        </a:rPr>
                        <a:t>ZB05_APPROVAL</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38900">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Spec작성자</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권소연</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작성일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2022-04-22</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개발자</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r</a:t>
                      </a:r>
                      <a:r>
                        <a:rPr lang="ko-KR" sz="1200" u="none" cap="none" strike="noStrike"/>
                        <a:t>권소연</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개발완료일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solidFill>
                            <a:schemeClr val="dk1"/>
                          </a:solidFill>
                        </a:rPr>
                        <a:t>04.01</a:t>
                      </a:r>
                      <a:endParaRPr sz="1200" u="none" cap="none" strike="noStrike">
                        <a:solidFill>
                          <a:schemeClr val="dk1"/>
                        </a:solidFill>
                      </a:endParaRPr>
                    </a:p>
                    <a:p>
                      <a:pPr indent="0" lvl="0" marL="0" marR="0" rtl="0" algn="l">
                        <a:lnSpc>
                          <a:spcPct val="100000"/>
                        </a:lnSpc>
                        <a:spcBef>
                          <a:spcPts val="0"/>
                        </a:spcBef>
                        <a:spcAft>
                          <a:spcPts val="0"/>
                        </a:spcAft>
                        <a:buClr>
                          <a:srgbClr val="000000"/>
                        </a:buClr>
                        <a:buSzPts val="1200"/>
                        <a:buFont typeface="Arial"/>
                        <a:buNone/>
                      </a:pPr>
                      <a:r>
                        <a:t/>
                      </a:r>
                      <a:endParaRPr sz="1200" u="none" cap="none" strike="noStrike">
                        <a:solidFill>
                          <a:schemeClr val="lt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개발언어</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ABAP</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graphicFrame>
        <p:nvGraphicFramePr>
          <p:cNvPr id="204" name="Google Shape;204;p21"/>
          <p:cNvGraphicFramePr/>
          <p:nvPr/>
        </p:nvGraphicFramePr>
        <p:xfrm>
          <a:off x="0" y="1082588"/>
          <a:ext cx="3000000" cy="3000000"/>
        </p:xfrm>
        <a:graphic>
          <a:graphicData uri="http://schemas.openxmlformats.org/drawingml/2006/table">
            <a:tbl>
              <a:tblPr bandRow="1" firstRow="1">
                <a:noFill/>
                <a:tableStyleId>{615FFB58-A1F3-498A-B8B1-625E8BE47116}</a:tableStyleId>
              </a:tblPr>
              <a:tblGrid>
                <a:gridCol w="6096000"/>
                <a:gridCol w="6096000"/>
              </a:tblGrid>
              <a:tr h="311900">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스토리보드</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화면 레이아웃</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831225">
                <a:tc>
                  <a:txBody>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1. 기능</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lang="ko-KR" sz="1400" u="none" cap="none" strike="noStrike"/>
                        <a:t>로그인한 아이디에 따라 스크린에 직급, 이름 표시</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lang="ko-KR" sz="1400" u="none" cap="none" strike="noStrike"/>
                        <a:t>결재 순서에 따라 결재 아이디에 처리되어야 할 결재문서만 보여줌</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lang="ko-KR" sz="1400" u="none" cap="none" strike="noStrike"/>
                        <a:t>승인 버튼 누를 시 해당 결재번호 승인 처리</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lang="ko-KR" sz="1400" u="none" cap="none" strike="noStrike"/>
                        <a:t>반려 버튼 누를 시 해당 결재번호 반려 처리</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lang="ko-KR" sz="1400" u="none" cap="none" strike="noStrike"/>
                        <a:t>2차 결재자가 승인할 시 PO 신규 레코드 생성</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b="0" i="0" lang="ko-KR" sz="1400" u="none" cap="none" strike="noStrike">
                          <a:solidFill>
                            <a:schemeClr val="dk1"/>
                          </a:solidFill>
                          <a:latin typeface="Arial"/>
                          <a:ea typeface="Arial"/>
                          <a:cs typeface="Arial"/>
                          <a:sym typeface="Arial"/>
                        </a:rPr>
                        <a:t>승인버튼 클릭 시 확인 팝업창 생성</a:t>
                      </a:r>
                      <a:endParaRPr b="0" i="0" sz="14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ko-KR" sz="1400" u="none" cap="none" strike="noStrike">
                          <a:solidFill>
                            <a:schemeClr val="dk1"/>
                          </a:solidFill>
                          <a:latin typeface="Arial"/>
                          <a:ea typeface="Arial"/>
                          <a:cs typeface="Arial"/>
                          <a:sym typeface="Arial"/>
                        </a:rPr>
                        <a:t>반려버튼 클릭 시 팝업창 생성, 반려사유 입력하지 않은 상태로 확인 버튼 누르면 경고 메시지 생성</a:t>
                      </a:r>
                      <a:endParaRPr sz="1400" u="none" cap="none" strike="noStrike"/>
                    </a:p>
                    <a:p>
                      <a:pPr indent="-196850" lvl="0" marL="285750" marR="0" rtl="0" algn="l">
                        <a:lnSpc>
                          <a:spcPct val="100000"/>
                        </a:lnSpc>
                        <a:spcBef>
                          <a:spcPts val="0"/>
                        </a:spcBef>
                        <a:spcAft>
                          <a:spcPts val="0"/>
                        </a:spcAft>
                        <a:buClr>
                          <a:srgbClr val="000000"/>
                        </a:buClr>
                        <a:buSzPts val="1400"/>
                        <a:buFont typeface="Arial"/>
                        <a:buNone/>
                      </a:pPr>
                      <a:r>
                        <a:t/>
                      </a:r>
                      <a:endParaRPr sz="1400" u="none" cap="none" strike="noStrike"/>
                    </a:p>
                    <a:p>
                      <a:pPr indent="-196850" lvl="0" marL="285750" marR="0" rtl="0" algn="l">
                        <a:lnSpc>
                          <a:spcPct val="100000"/>
                        </a:lnSpc>
                        <a:spcBef>
                          <a:spcPts val="0"/>
                        </a:spcBef>
                        <a:spcAft>
                          <a:spcPts val="0"/>
                        </a:spcAft>
                        <a:buClr>
                          <a:srgbClr val="000000"/>
                        </a:buClr>
                        <a:buSzPts val="1400"/>
                        <a:buFont typeface="Arial"/>
                        <a:buNone/>
                      </a:pPr>
                      <a:r>
                        <a:t/>
                      </a:r>
                      <a:endParaRPr sz="1400" u="none" cap="none" strike="noStrike"/>
                    </a:p>
                    <a:p>
                      <a:pPr indent="0" lvl="0" marL="1371600" marR="0" rtl="0" algn="l">
                        <a:lnSpc>
                          <a:spcPct val="100000"/>
                        </a:lnSpc>
                        <a:spcBef>
                          <a:spcPts val="0"/>
                        </a:spcBef>
                        <a:spcAft>
                          <a:spcPts val="0"/>
                        </a:spcAft>
                        <a:buClr>
                          <a:srgbClr val="000000"/>
                        </a:buClr>
                        <a:buSzPts val="1400"/>
                        <a:buFont typeface="Arial"/>
                        <a:buNone/>
                      </a:pPr>
                      <a:r>
                        <a:rPr lang="ko-KR" sz="1400" u="none" cap="none" strike="noStrike"/>
                        <a:t>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ko-KR" sz="1100" u="none" cap="none" strike="noStrike"/>
                        <a:t>(실행 화면)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ko-KR" sz="1100" u="none" cap="none" strike="noStrike"/>
                        <a:t>(팝업 화면)</a:t>
                      </a:r>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pic>
        <p:nvPicPr>
          <p:cNvPr id="205" name="Google Shape;205;p21"/>
          <p:cNvPicPr preferRelativeResize="0"/>
          <p:nvPr/>
        </p:nvPicPr>
        <p:blipFill rotWithShape="1">
          <a:blip r:embed="rId4">
            <a:alphaModFix/>
          </a:blip>
          <a:srcRect b="0" l="0" r="0" t="0"/>
          <a:stretch/>
        </p:blipFill>
        <p:spPr>
          <a:xfrm>
            <a:off x="6260572" y="1764242"/>
            <a:ext cx="4771495" cy="1584878"/>
          </a:xfrm>
          <a:prstGeom prst="rect">
            <a:avLst/>
          </a:prstGeom>
          <a:noFill/>
          <a:ln>
            <a:noFill/>
          </a:ln>
        </p:spPr>
      </p:pic>
      <p:pic>
        <p:nvPicPr>
          <p:cNvPr id="206" name="Google Shape;206;p21"/>
          <p:cNvPicPr preferRelativeResize="0"/>
          <p:nvPr/>
        </p:nvPicPr>
        <p:blipFill rotWithShape="1">
          <a:blip r:embed="rId5">
            <a:alphaModFix/>
          </a:blip>
          <a:srcRect b="0" l="0" r="0" t="0"/>
          <a:stretch/>
        </p:blipFill>
        <p:spPr>
          <a:xfrm>
            <a:off x="6260572" y="3666598"/>
            <a:ext cx="2385748" cy="1096017"/>
          </a:xfrm>
          <a:prstGeom prst="rect">
            <a:avLst/>
          </a:prstGeom>
          <a:noFill/>
          <a:ln>
            <a:noFill/>
          </a:ln>
        </p:spPr>
      </p:pic>
      <p:pic>
        <p:nvPicPr>
          <p:cNvPr id="207" name="Google Shape;207;p21"/>
          <p:cNvPicPr preferRelativeResize="0"/>
          <p:nvPr/>
        </p:nvPicPr>
        <p:blipFill rotWithShape="1">
          <a:blip r:embed="rId6">
            <a:alphaModFix/>
          </a:blip>
          <a:srcRect b="0" l="0" r="0" t="0"/>
          <a:stretch/>
        </p:blipFill>
        <p:spPr>
          <a:xfrm>
            <a:off x="8717492" y="3666598"/>
            <a:ext cx="2966507" cy="1096017"/>
          </a:xfrm>
          <a:prstGeom prst="rect">
            <a:avLst/>
          </a:prstGeom>
          <a:noFill/>
          <a:ln>
            <a:noFill/>
          </a:ln>
        </p:spPr>
      </p:pic>
      <p:pic>
        <p:nvPicPr>
          <p:cNvPr id="208" name="Google Shape;208;p21"/>
          <p:cNvPicPr preferRelativeResize="0"/>
          <p:nvPr/>
        </p:nvPicPr>
        <p:blipFill rotWithShape="1">
          <a:blip r:embed="rId7">
            <a:alphaModFix/>
          </a:blip>
          <a:srcRect b="0" l="0" r="0" t="0"/>
          <a:stretch/>
        </p:blipFill>
        <p:spPr>
          <a:xfrm>
            <a:off x="6260572" y="4856693"/>
            <a:ext cx="4060295" cy="793578"/>
          </a:xfrm>
          <a:prstGeom prst="rect">
            <a:avLst/>
          </a:prstGeom>
          <a:noFill/>
          <a:ln>
            <a:noFill/>
          </a:ln>
        </p:spPr>
      </p:pic>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486D"/>
        </a:solidFill>
      </p:bgPr>
    </p:bg>
    <p:spTree>
      <p:nvGrpSpPr>
        <p:cNvPr id="213" name="Shape 213"/>
        <p:cNvGrpSpPr/>
        <p:nvPr/>
      </p:nvGrpSpPr>
      <p:grpSpPr>
        <a:xfrm>
          <a:off x="0" y="0"/>
          <a:ext cx="0" cy="0"/>
          <a:chOff x="0" y="0"/>
          <a:chExt cx="0" cy="0"/>
        </a:xfrm>
      </p:grpSpPr>
      <p:cxnSp>
        <p:nvCxnSpPr>
          <p:cNvPr id="214" name="Google Shape;214;p22"/>
          <p:cNvCxnSpPr/>
          <p:nvPr/>
        </p:nvCxnSpPr>
        <p:spPr>
          <a:xfrm>
            <a:off x="0" y="6225715"/>
            <a:ext cx="12192000" cy="0"/>
          </a:xfrm>
          <a:prstGeom prst="straightConnector1">
            <a:avLst/>
          </a:prstGeom>
          <a:noFill/>
          <a:ln cap="flat" cmpd="sng" w="9525">
            <a:solidFill>
              <a:schemeClr val="lt1"/>
            </a:solidFill>
            <a:prstDash val="solid"/>
            <a:round/>
            <a:headEnd len="sm" w="sm" type="none"/>
            <a:tailEnd len="sm" w="sm" type="none"/>
          </a:ln>
        </p:spPr>
      </p:cxnSp>
      <p:pic>
        <p:nvPicPr>
          <p:cNvPr id="215" name="Google Shape;215;p22"/>
          <p:cNvPicPr preferRelativeResize="0"/>
          <p:nvPr/>
        </p:nvPicPr>
        <p:blipFill rotWithShape="1">
          <a:blip r:embed="rId3">
            <a:alphaModFix/>
          </a:blip>
          <a:srcRect b="0" l="0" r="0" t="0"/>
          <a:stretch/>
        </p:blipFill>
        <p:spPr>
          <a:xfrm>
            <a:off x="10251201" y="6225731"/>
            <a:ext cx="1940809" cy="611644"/>
          </a:xfrm>
          <a:prstGeom prst="rect">
            <a:avLst/>
          </a:prstGeom>
          <a:noFill/>
          <a:ln>
            <a:noFill/>
          </a:ln>
        </p:spPr>
      </p:pic>
      <p:sp>
        <p:nvSpPr>
          <p:cNvPr id="216" name="Google Shape;216;p22"/>
          <p:cNvSpPr txBox="1"/>
          <p:nvPr/>
        </p:nvSpPr>
        <p:spPr>
          <a:xfrm>
            <a:off x="2560086" y="0"/>
            <a:ext cx="69072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chemeClr val="lt1"/>
                </a:solidFill>
                <a:latin typeface="Arial"/>
                <a:ea typeface="Arial"/>
                <a:cs typeface="Arial"/>
                <a:sym typeface="Arial"/>
              </a:rPr>
              <a:t>프로그램 상세 사양서</a:t>
            </a:r>
            <a:endParaRPr b="1" i="0" sz="2400" u="none" cap="none" strike="noStrike">
              <a:solidFill>
                <a:schemeClr val="lt1"/>
              </a:solidFill>
              <a:latin typeface="Arial"/>
              <a:ea typeface="Arial"/>
              <a:cs typeface="Arial"/>
              <a:sym typeface="Arial"/>
            </a:endParaRPr>
          </a:p>
        </p:txBody>
      </p:sp>
      <p:graphicFrame>
        <p:nvGraphicFramePr>
          <p:cNvPr id="217" name="Google Shape;217;p22"/>
          <p:cNvGraphicFramePr/>
          <p:nvPr/>
        </p:nvGraphicFramePr>
        <p:xfrm>
          <a:off x="0" y="404810"/>
          <a:ext cx="3000000" cy="3000000"/>
        </p:xfrm>
        <a:graphic>
          <a:graphicData uri="http://schemas.openxmlformats.org/drawingml/2006/table">
            <a:tbl>
              <a:tblPr bandRow="1" firstRow="1">
                <a:noFill/>
                <a:tableStyleId>{615FFB58-A1F3-498A-B8B1-625E8BE47116}</a:tableStyleId>
              </a:tblPr>
              <a:tblGrid>
                <a:gridCol w="1219200"/>
                <a:gridCol w="1219200"/>
                <a:gridCol w="1219200"/>
                <a:gridCol w="1219200"/>
                <a:gridCol w="1219200"/>
                <a:gridCol w="1219200"/>
                <a:gridCol w="1219200"/>
                <a:gridCol w="817400"/>
                <a:gridCol w="981775"/>
                <a:gridCol w="1858425"/>
              </a:tblGrid>
              <a:tr h="338900">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solidFill>
                            <a:schemeClr val="lt1"/>
                          </a:solidFill>
                        </a:rPr>
                        <a:t>기능/개요</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1200"/>
                        <a:buFont typeface="Arial"/>
                        <a:buNone/>
                      </a:pPr>
                      <a:r>
                        <a:rPr b="0" lang="ko-KR" sz="1200" u="none" cap="none" strike="noStrike">
                          <a:solidFill>
                            <a:schemeClr val="dk1"/>
                          </a:solidFill>
                        </a:rPr>
                        <a:t>결재 문서 조회</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프로그램명</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0" lang="ko-KR" sz="1200" u="none" cap="none" strike="noStrike">
                          <a:solidFill>
                            <a:schemeClr val="dk1"/>
                          </a:solidFill>
                        </a:rPr>
                        <a:t>ZB05_POAPV_LIST</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38900">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Spec작성자</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권소연</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작성일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2022-04-22</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개발자</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r</a:t>
                      </a:r>
                      <a:r>
                        <a:rPr lang="ko-KR" sz="1200" u="none" cap="none" strike="noStrike"/>
                        <a:t>권소연</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개발완료일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solidFill>
                            <a:schemeClr val="dk1"/>
                          </a:solidFill>
                        </a:rPr>
                        <a:t>04.01</a:t>
                      </a:r>
                      <a:endParaRPr sz="1200" u="none" cap="none" strike="noStrike">
                        <a:solidFill>
                          <a:schemeClr val="dk1"/>
                        </a:solidFill>
                      </a:endParaRPr>
                    </a:p>
                    <a:p>
                      <a:pPr indent="0" lvl="0" marL="0" marR="0" rtl="0" algn="l">
                        <a:lnSpc>
                          <a:spcPct val="100000"/>
                        </a:lnSpc>
                        <a:spcBef>
                          <a:spcPts val="0"/>
                        </a:spcBef>
                        <a:spcAft>
                          <a:spcPts val="0"/>
                        </a:spcAft>
                        <a:buClr>
                          <a:srgbClr val="000000"/>
                        </a:buClr>
                        <a:buSzPts val="1200"/>
                        <a:buFont typeface="Arial"/>
                        <a:buNone/>
                      </a:pPr>
                      <a:r>
                        <a:t/>
                      </a:r>
                      <a:endParaRPr sz="1200" u="none" cap="none" strike="noStrike">
                        <a:solidFill>
                          <a:schemeClr val="lt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개발언어</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ABAP</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graphicFrame>
        <p:nvGraphicFramePr>
          <p:cNvPr id="218" name="Google Shape;218;p22"/>
          <p:cNvGraphicFramePr/>
          <p:nvPr/>
        </p:nvGraphicFramePr>
        <p:xfrm>
          <a:off x="0" y="1082588"/>
          <a:ext cx="3000000" cy="3000000"/>
        </p:xfrm>
        <a:graphic>
          <a:graphicData uri="http://schemas.openxmlformats.org/drawingml/2006/table">
            <a:tbl>
              <a:tblPr bandRow="1" firstRow="1">
                <a:noFill/>
                <a:tableStyleId>{615FFB58-A1F3-498A-B8B1-625E8BE47116}</a:tableStyleId>
              </a:tblPr>
              <a:tblGrid>
                <a:gridCol w="6096000"/>
                <a:gridCol w="6096000"/>
              </a:tblGrid>
              <a:tr h="311900">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스토리보드</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화면 레이아웃</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831225">
                <a:tc>
                  <a:txBody>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1. 검색조건 </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lang="ko-KR" sz="1400" u="none" cap="none" strike="noStrike"/>
                        <a:t>공급업체 ID</a:t>
                      </a:r>
                      <a:endParaRPr/>
                    </a:p>
                    <a:p>
                      <a:pPr indent="-285750" lvl="0" marL="285750" marR="0" rtl="0" algn="l">
                        <a:lnSpc>
                          <a:spcPct val="100000"/>
                        </a:lnSpc>
                        <a:spcBef>
                          <a:spcPts val="0"/>
                        </a:spcBef>
                        <a:spcAft>
                          <a:spcPts val="0"/>
                        </a:spcAft>
                        <a:buClr>
                          <a:srgbClr val="000000"/>
                        </a:buClr>
                        <a:buSzPts val="1400"/>
                        <a:buFont typeface="Arial"/>
                        <a:buChar char="•"/>
                      </a:pPr>
                      <a:r>
                        <a:rPr lang="ko-KR" sz="1400" u="none" cap="none" strike="noStrike"/>
                        <a:t>결재 문서 생성일</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ko-KR" sz="1400" u="none" cap="none" strike="noStrike"/>
                        <a:t>2. 기능</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lang="ko-KR" sz="1400" u="none" cap="none" strike="noStrike"/>
                        <a:t>검색 조건에 맞는 모든 결재 리스트 조회</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lang="ko-KR" sz="1400" u="none" cap="none" strike="noStrike"/>
                        <a:t>결재 상태에 따라 신호등 설정</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ko-KR" sz="1400" u="none" cap="none" strike="noStrike"/>
                        <a:t>      미처리 된 건은 무색</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ko-KR" sz="1400" u="none" cap="none" strike="noStrike"/>
                        <a:t>      1차 승인된 건은 노란색</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ko-KR" sz="1400" u="none" cap="none" strike="noStrike"/>
                        <a:t>      2차 승인된 건은 초록색</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ko-KR" sz="1400" u="none" cap="none" strike="noStrike"/>
                        <a:t>      반려된 건은 빨간색</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b="0" i="0" lang="ko-KR" sz="1400" u="none" cap="none" strike="noStrike">
                          <a:solidFill>
                            <a:schemeClr val="dk1"/>
                          </a:solidFill>
                          <a:latin typeface="Arial"/>
                          <a:ea typeface="Arial"/>
                          <a:cs typeface="Arial"/>
                          <a:sym typeface="Arial"/>
                        </a:rPr>
                        <a:t>레코드 더블 클릭 시 해당 결재건의 발주상세 정보 표시</a:t>
                      </a:r>
                      <a:endParaRPr sz="1400" u="none" cap="none" strike="noStrike"/>
                    </a:p>
                    <a:p>
                      <a:pPr indent="-196850" lvl="0" marL="285750" marR="0" rtl="0" algn="l">
                        <a:lnSpc>
                          <a:spcPct val="100000"/>
                        </a:lnSpc>
                        <a:spcBef>
                          <a:spcPts val="0"/>
                        </a:spcBef>
                        <a:spcAft>
                          <a:spcPts val="0"/>
                        </a:spcAft>
                        <a:buClr>
                          <a:srgbClr val="000000"/>
                        </a:buClr>
                        <a:buSzPts val="1400"/>
                        <a:buFont typeface="Arial"/>
                        <a:buNone/>
                      </a:pPr>
                      <a:r>
                        <a:t/>
                      </a:r>
                      <a:endParaRPr sz="1400" u="none" cap="none" strike="noStrike"/>
                    </a:p>
                    <a:p>
                      <a:pPr indent="0" lvl="0" marL="1371600" marR="0" rtl="0" algn="l">
                        <a:lnSpc>
                          <a:spcPct val="100000"/>
                        </a:lnSpc>
                        <a:spcBef>
                          <a:spcPts val="0"/>
                        </a:spcBef>
                        <a:spcAft>
                          <a:spcPts val="0"/>
                        </a:spcAft>
                        <a:buClr>
                          <a:srgbClr val="000000"/>
                        </a:buClr>
                        <a:buSzPts val="1400"/>
                        <a:buFont typeface="Arial"/>
                        <a:buNone/>
                      </a:pPr>
                      <a:r>
                        <a:rPr lang="ko-KR" sz="1400" u="none" cap="none" strike="noStrike"/>
                        <a:t>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ko-KR" sz="1100" u="none" cap="none" strike="noStrike"/>
                        <a:t>(검색 조건 화면)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ko-KR" sz="1100" u="none" cap="none" strike="noStrike"/>
                        <a:t>(실행 화면)</a:t>
                      </a:r>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ko-KR" sz="1100" u="none" cap="none" strike="noStrike"/>
                        <a:t>(팝업 화면)</a:t>
                      </a:r>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pic>
        <p:nvPicPr>
          <p:cNvPr id="219" name="Google Shape;219;p22"/>
          <p:cNvPicPr preferRelativeResize="0"/>
          <p:nvPr/>
        </p:nvPicPr>
        <p:blipFill rotWithShape="1">
          <a:blip r:embed="rId4">
            <a:alphaModFix/>
          </a:blip>
          <a:srcRect b="0" l="0" r="0" t="0"/>
          <a:stretch/>
        </p:blipFill>
        <p:spPr>
          <a:xfrm>
            <a:off x="6223001" y="1765832"/>
            <a:ext cx="5520265" cy="514270"/>
          </a:xfrm>
          <a:prstGeom prst="rect">
            <a:avLst/>
          </a:prstGeom>
          <a:noFill/>
          <a:ln>
            <a:noFill/>
          </a:ln>
        </p:spPr>
      </p:pic>
      <p:pic>
        <p:nvPicPr>
          <p:cNvPr id="220" name="Google Shape;220;p22"/>
          <p:cNvPicPr preferRelativeResize="0"/>
          <p:nvPr/>
        </p:nvPicPr>
        <p:blipFill rotWithShape="1">
          <a:blip r:embed="rId5">
            <a:alphaModFix/>
          </a:blip>
          <a:srcRect b="0" l="0" r="0" t="0"/>
          <a:stretch/>
        </p:blipFill>
        <p:spPr>
          <a:xfrm>
            <a:off x="6223002" y="2514036"/>
            <a:ext cx="5435598" cy="1846297"/>
          </a:xfrm>
          <a:prstGeom prst="rect">
            <a:avLst/>
          </a:prstGeom>
          <a:noFill/>
          <a:ln>
            <a:noFill/>
          </a:ln>
        </p:spPr>
      </p:pic>
      <p:pic>
        <p:nvPicPr>
          <p:cNvPr id="221" name="Google Shape;221;p22"/>
          <p:cNvPicPr preferRelativeResize="0"/>
          <p:nvPr/>
        </p:nvPicPr>
        <p:blipFill rotWithShape="1">
          <a:blip r:embed="rId6">
            <a:alphaModFix/>
          </a:blip>
          <a:srcRect b="0" l="0" r="0" t="0"/>
          <a:stretch/>
        </p:blipFill>
        <p:spPr>
          <a:xfrm>
            <a:off x="6223001" y="4676771"/>
            <a:ext cx="4998604" cy="1438894"/>
          </a:xfrm>
          <a:prstGeom prst="rect">
            <a:avLst/>
          </a:prstGeom>
          <a:noFill/>
          <a:ln>
            <a:noFill/>
          </a:ln>
        </p:spPr>
      </p:pic>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486D"/>
        </a:solidFill>
      </p:bgPr>
    </p:bg>
    <p:spTree>
      <p:nvGrpSpPr>
        <p:cNvPr id="226" name="Shape 226"/>
        <p:cNvGrpSpPr/>
        <p:nvPr/>
      </p:nvGrpSpPr>
      <p:grpSpPr>
        <a:xfrm>
          <a:off x="0" y="0"/>
          <a:ext cx="0" cy="0"/>
          <a:chOff x="0" y="0"/>
          <a:chExt cx="0" cy="0"/>
        </a:xfrm>
      </p:grpSpPr>
      <p:cxnSp>
        <p:nvCxnSpPr>
          <p:cNvPr id="227" name="Google Shape;227;p23"/>
          <p:cNvCxnSpPr/>
          <p:nvPr/>
        </p:nvCxnSpPr>
        <p:spPr>
          <a:xfrm>
            <a:off x="0" y="6225715"/>
            <a:ext cx="12192000" cy="0"/>
          </a:xfrm>
          <a:prstGeom prst="straightConnector1">
            <a:avLst/>
          </a:prstGeom>
          <a:noFill/>
          <a:ln cap="flat" cmpd="sng" w="9525">
            <a:solidFill>
              <a:schemeClr val="lt1"/>
            </a:solidFill>
            <a:prstDash val="solid"/>
            <a:round/>
            <a:headEnd len="sm" w="sm" type="none"/>
            <a:tailEnd len="sm" w="sm" type="none"/>
          </a:ln>
        </p:spPr>
      </p:cxnSp>
      <p:pic>
        <p:nvPicPr>
          <p:cNvPr id="228" name="Google Shape;228;p23"/>
          <p:cNvPicPr preferRelativeResize="0"/>
          <p:nvPr/>
        </p:nvPicPr>
        <p:blipFill rotWithShape="1">
          <a:blip r:embed="rId3">
            <a:alphaModFix/>
          </a:blip>
          <a:srcRect b="0" l="0" r="0" t="0"/>
          <a:stretch/>
        </p:blipFill>
        <p:spPr>
          <a:xfrm>
            <a:off x="10251201" y="6225731"/>
            <a:ext cx="1940809" cy="611644"/>
          </a:xfrm>
          <a:prstGeom prst="rect">
            <a:avLst/>
          </a:prstGeom>
          <a:noFill/>
          <a:ln>
            <a:noFill/>
          </a:ln>
        </p:spPr>
      </p:pic>
      <p:sp>
        <p:nvSpPr>
          <p:cNvPr id="229" name="Google Shape;229;p23"/>
          <p:cNvSpPr txBox="1"/>
          <p:nvPr/>
        </p:nvSpPr>
        <p:spPr>
          <a:xfrm>
            <a:off x="2560086" y="0"/>
            <a:ext cx="69072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chemeClr val="lt1"/>
                </a:solidFill>
                <a:latin typeface="Arial"/>
                <a:ea typeface="Arial"/>
                <a:cs typeface="Arial"/>
                <a:sym typeface="Arial"/>
              </a:rPr>
              <a:t>프로그램 상세 사양서</a:t>
            </a:r>
            <a:endParaRPr b="1" i="0" sz="2400" u="none" cap="none" strike="noStrike">
              <a:solidFill>
                <a:schemeClr val="lt1"/>
              </a:solidFill>
              <a:latin typeface="Arial"/>
              <a:ea typeface="Arial"/>
              <a:cs typeface="Arial"/>
              <a:sym typeface="Arial"/>
            </a:endParaRPr>
          </a:p>
        </p:txBody>
      </p:sp>
      <p:graphicFrame>
        <p:nvGraphicFramePr>
          <p:cNvPr id="230" name="Google Shape;230;p23"/>
          <p:cNvGraphicFramePr/>
          <p:nvPr/>
        </p:nvGraphicFramePr>
        <p:xfrm>
          <a:off x="0" y="404810"/>
          <a:ext cx="3000000" cy="3000000"/>
        </p:xfrm>
        <a:graphic>
          <a:graphicData uri="http://schemas.openxmlformats.org/drawingml/2006/table">
            <a:tbl>
              <a:tblPr bandRow="1" firstRow="1">
                <a:noFill/>
                <a:tableStyleId>{615FFB58-A1F3-498A-B8B1-625E8BE47116}</a:tableStyleId>
              </a:tblPr>
              <a:tblGrid>
                <a:gridCol w="1219200"/>
                <a:gridCol w="1219200"/>
                <a:gridCol w="1219200"/>
                <a:gridCol w="1219200"/>
                <a:gridCol w="1219200"/>
                <a:gridCol w="1219200"/>
                <a:gridCol w="1219200"/>
                <a:gridCol w="817400"/>
                <a:gridCol w="981775"/>
                <a:gridCol w="1858425"/>
              </a:tblGrid>
              <a:tr h="338900">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solidFill>
                            <a:schemeClr val="lt1"/>
                          </a:solidFill>
                        </a:rPr>
                        <a:t>기능/개요</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1200"/>
                        <a:buFont typeface="Arial"/>
                        <a:buNone/>
                      </a:pPr>
                      <a:r>
                        <a:rPr b="0" lang="ko-KR" sz="1200" u="none" cap="none" strike="noStrike">
                          <a:solidFill>
                            <a:schemeClr val="dk1"/>
                          </a:solidFill>
                        </a:rPr>
                        <a:t>판매 실적 조회</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프로그램명</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0" lang="ko-KR" sz="1200" u="none" cap="none" strike="noStrike">
                          <a:solidFill>
                            <a:schemeClr val="dk1"/>
                          </a:solidFill>
                        </a:rPr>
                        <a:t>ZB05_SALES_CHECK</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38900">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Spec작성자</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권소연</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작성일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2022-04-22</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개발자</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r</a:t>
                      </a:r>
                      <a:r>
                        <a:rPr lang="ko-KR" sz="1200" u="none" cap="none" strike="noStrike"/>
                        <a:t>권소연</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개발완료일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solidFill>
                            <a:schemeClr val="dk1"/>
                          </a:solidFill>
                        </a:rPr>
                        <a:t>03.15</a:t>
                      </a:r>
                      <a:endParaRPr sz="1200" u="none" cap="none" strike="noStrike">
                        <a:solidFill>
                          <a:schemeClr val="dk1"/>
                        </a:solidFill>
                      </a:endParaRPr>
                    </a:p>
                    <a:p>
                      <a:pPr indent="0" lvl="0" marL="0" marR="0" rtl="0" algn="l">
                        <a:lnSpc>
                          <a:spcPct val="100000"/>
                        </a:lnSpc>
                        <a:spcBef>
                          <a:spcPts val="0"/>
                        </a:spcBef>
                        <a:spcAft>
                          <a:spcPts val="0"/>
                        </a:spcAft>
                        <a:buClr>
                          <a:srgbClr val="000000"/>
                        </a:buClr>
                        <a:buSzPts val="1200"/>
                        <a:buFont typeface="Arial"/>
                        <a:buNone/>
                      </a:pPr>
                      <a:r>
                        <a:t/>
                      </a:r>
                      <a:endParaRPr sz="1200" u="none" cap="none" strike="noStrike">
                        <a:solidFill>
                          <a:schemeClr val="lt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개발언어</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ABAP</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graphicFrame>
        <p:nvGraphicFramePr>
          <p:cNvPr id="231" name="Google Shape;231;p23"/>
          <p:cNvGraphicFramePr/>
          <p:nvPr/>
        </p:nvGraphicFramePr>
        <p:xfrm>
          <a:off x="0" y="1082588"/>
          <a:ext cx="3000000" cy="3000000"/>
        </p:xfrm>
        <a:graphic>
          <a:graphicData uri="http://schemas.openxmlformats.org/drawingml/2006/table">
            <a:tbl>
              <a:tblPr bandRow="1" firstRow="1">
                <a:noFill/>
                <a:tableStyleId>{615FFB58-A1F3-498A-B8B1-625E8BE47116}</a:tableStyleId>
              </a:tblPr>
              <a:tblGrid>
                <a:gridCol w="6096000"/>
                <a:gridCol w="6096000"/>
              </a:tblGrid>
              <a:tr h="311900">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스토리보드</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화면 레이아웃</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831225">
                <a:tc>
                  <a:txBody>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1. 검색조건 </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lang="ko-KR" sz="1400" u="none" cap="none" strike="noStrike"/>
                        <a:t>플랜트 ID</a:t>
                      </a:r>
                      <a:endParaRPr/>
                    </a:p>
                    <a:p>
                      <a:pPr indent="-285750" lvl="0" marL="285750" marR="0" rtl="0" algn="l">
                        <a:lnSpc>
                          <a:spcPct val="100000"/>
                        </a:lnSpc>
                        <a:spcBef>
                          <a:spcPts val="0"/>
                        </a:spcBef>
                        <a:spcAft>
                          <a:spcPts val="0"/>
                        </a:spcAft>
                        <a:buClr>
                          <a:srgbClr val="000000"/>
                        </a:buClr>
                        <a:buSzPts val="1400"/>
                        <a:buFont typeface="Arial"/>
                        <a:buChar char="•"/>
                      </a:pPr>
                      <a:r>
                        <a:rPr lang="ko-KR" sz="1400" u="none" cap="none" strike="noStrike"/>
                        <a:t>판매 일자</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ko-KR" sz="1400" u="none" cap="none" strike="noStrike"/>
                        <a:t>2. 기능</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lang="ko-KR" sz="1400" u="none" cap="none" strike="noStrike"/>
                        <a:t>검색 조건에 맞는 모든 </a:t>
                      </a:r>
                      <a:r>
                        <a:rPr b="0" i="0" lang="ko-KR" sz="1400" u="none" cap="none" strike="noStrike">
                          <a:solidFill>
                            <a:schemeClr val="dk1"/>
                          </a:solidFill>
                          <a:latin typeface="Arial"/>
                          <a:ea typeface="Arial"/>
                          <a:cs typeface="Arial"/>
                          <a:sym typeface="Arial"/>
                        </a:rPr>
                        <a:t>판매 실적 </a:t>
                      </a:r>
                      <a:r>
                        <a:rPr lang="ko-KR" sz="1400" u="none" cap="none" strike="noStrike"/>
                        <a:t>조회</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b="0" i="0" lang="ko-KR" sz="1400" u="none" cap="none" strike="noStrike">
                          <a:solidFill>
                            <a:schemeClr val="dk1"/>
                          </a:solidFill>
                          <a:latin typeface="Arial"/>
                          <a:ea typeface="Arial"/>
                          <a:cs typeface="Arial"/>
                          <a:sym typeface="Arial"/>
                        </a:rPr>
                        <a:t>각 지점 별 총 판매 수량, 판매 금액을 SUM해서 보여줌</a:t>
                      </a:r>
                      <a:endParaRPr b="0" i="0" sz="14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ko-KR" sz="1400" u="none" cap="none" strike="noStrike">
                          <a:solidFill>
                            <a:schemeClr val="dk1"/>
                          </a:solidFill>
                          <a:latin typeface="Arial"/>
                          <a:ea typeface="Arial"/>
                          <a:cs typeface="Arial"/>
                          <a:sym typeface="Arial"/>
                        </a:rPr>
                        <a:t>레코드 더블 클릭 시 해당 지점의 판매 상품별로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      판매수량과 판매금액을 SUM해서 보여줌</a:t>
                      </a:r>
                      <a:endParaRPr sz="1400" u="none" cap="none" strike="noStrike"/>
                    </a:p>
                    <a:p>
                      <a:pPr indent="0" lvl="0" marL="1371600" marR="0" rtl="0" algn="l">
                        <a:lnSpc>
                          <a:spcPct val="100000"/>
                        </a:lnSpc>
                        <a:spcBef>
                          <a:spcPts val="0"/>
                        </a:spcBef>
                        <a:spcAft>
                          <a:spcPts val="0"/>
                        </a:spcAft>
                        <a:buClr>
                          <a:srgbClr val="000000"/>
                        </a:buClr>
                        <a:buSzPts val="1400"/>
                        <a:buFont typeface="Arial"/>
                        <a:buNone/>
                      </a:pPr>
                      <a:r>
                        <a:rPr lang="ko-KR" sz="1400" u="none" cap="none" strike="noStrike"/>
                        <a:t>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ko-KR" sz="1100" u="none" cap="none" strike="noStrike"/>
                        <a:t>(검색 조건 화면)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ko-KR" sz="1100" u="none" cap="none" strike="noStrike"/>
                        <a:t>(실행 화면)</a:t>
                      </a:r>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ko-KR" sz="1100" u="none" cap="none" strike="noStrike"/>
                        <a:t>(더블 클릭 화면)</a:t>
                      </a:r>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pic>
        <p:nvPicPr>
          <p:cNvPr id="232" name="Google Shape;232;p23"/>
          <p:cNvPicPr preferRelativeResize="0"/>
          <p:nvPr/>
        </p:nvPicPr>
        <p:blipFill rotWithShape="1">
          <a:blip r:embed="rId4">
            <a:alphaModFix/>
          </a:blip>
          <a:srcRect b="0" l="0" r="0" t="0"/>
          <a:stretch/>
        </p:blipFill>
        <p:spPr>
          <a:xfrm>
            <a:off x="6223000" y="1756305"/>
            <a:ext cx="5702167" cy="436561"/>
          </a:xfrm>
          <a:prstGeom prst="rect">
            <a:avLst/>
          </a:prstGeom>
          <a:noFill/>
          <a:ln>
            <a:noFill/>
          </a:ln>
        </p:spPr>
      </p:pic>
      <p:pic>
        <p:nvPicPr>
          <p:cNvPr id="233" name="Google Shape;233;p23"/>
          <p:cNvPicPr preferRelativeResize="0"/>
          <p:nvPr/>
        </p:nvPicPr>
        <p:blipFill rotWithShape="1">
          <a:blip r:embed="rId5">
            <a:alphaModFix/>
          </a:blip>
          <a:srcRect b="0" l="0" r="0" t="0"/>
          <a:stretch/>
        </p:blipFill>
        <p:spPr>
          <a:xfrm>
            <a:off x="6222999" y="2528890"/>
            <a:ext cx="5477934" cy="756177"/>
          </a:xfrm>
          <a:prstGeom prst="rect">
            <a:avLst/>
          </a:prstGeom>
          <a:noFill/>
          <a:ln>
            <a:noFill/>
          </a:ln>
        </p:spPr>
      </p:pic>
      <p:pic>
        <p:nvPicPr>
          <p:cNvPr id="234" name="Google Shape;234;p23"/>
          <p:cNvPicPr preferRelativeResize="0"/>
          <p:nvPr/>
        </p:nvPicPr>
        <p:blipFill rotWithShape="1">
          <a:blip r:embed="rId6">
            <a:alphaModFix/>
          </a:blip>
          <a:srcRect b="0" l="0" r="0" t="0"/>
          <a:stretch/>
        </p:blipFill>
        <p:spPr>
          <a:xfrm>
            <a:off x="6223000" y="3622282"/>
            <a:ext cx="4267200" cy="2465251"/>
          </a:xfrm>
          <a:prstGeom prst="rect">
            <a:avLst/>
          </a:prstGeom>
          <a:noFill/>
          <a:ln>
            <a:noFill/>
          </a:ln>
        </p:spPr>
      </p:pic>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4"/>
          <p:cNvSpPr txBox="1"/>
          <p:nvPr>
            <p:ph type="ctrTitle"/>
          </p:nvPr>
        </p:nvSpPr>
        <p:spPr>
          <a:xfrm>
            <a:off x="914400" y="2130426"/>
            <a:ext cx="10363200" cy="1470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241" name="Google Shape;241;p24"/>
          <p:cNvSpPr txBox="1"/>
          <p:nvPr>
            <p:ph idx="1" type="subTitle"/>
          </p:nvPr>
        </p:nvSpPr>
        <p:spPr>
          <a:xfrm>
            <a:off x="1828800" y="3886200"/>
            <a:ext cx="8534400" cy="1752600"/>
          </a:xfrm>
          <a:prstGeom prst="rect">
            <a:avLst/>
          </a:prstGeom>
        </p:spPr>
        <p:txBody>
          <a:bodyPr anchorCtr="0" anchor="t" bIns="45700" lIns="91425" spcFirstLastPara="1" rIns="91425" wrap="square" tIns="45700">
            <a:normAutofit/>
          </a:bodyPr>
          <a:lstStyle/>
          <a:p>
            <a:pPr indent="0" lvl="0" marL="0" rtl="0" algn="ctr">
              <a:spcBef>
                <a:spcPts val="64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486D"/>
        </a:solidFill>
      </p:bgPr>
    </p:bg>
    <p:spTree>
      <p:nvGrpSpPr>
        <p:cNvPr id="246" name="Shape 246"/>
        <p:cNvGrpSpPr/>
        <p:nvPr/>
      </p:nvGrpSpPr>
      <p:grpSpPr>
        <a:xfrm>
          <a:off x="0" y="0"/>
          <a:ext cx="0" cy="0"/>
          <a:chOff x="0" y="0"/>
          <a:chExt cx="0" cy="0"/>
        </a:xfrm>
      </p:grpSpPr>
      <p:cxnSp>
        <p:nvCxnSpPr>
          <p:cNvPr id="247" name="Google Shape;247;p25"/>
          <p:cNvCxnSpPr/>
          <p:nvPr/>
        </p:nvCxnSpPr>
        <p:spPr>
          <a:xfrm>
            <a:off x="0" y="6225715"/>
            <a:ext cx="12192000" cy="0"/>
          </a:xfrm>
          <a:prstGeom prst="straightConnector1">
            <a:avLst/>
          </a:prstGeom>
          <a:noFill/>
          <a:ln cap="flat" cmpd="sng" w="9525">
            <a:solidFill>
              <a:schemeClr val="lt1"/>
            </a:solidFill>
            <a:prstDash val="solid"/>
            <a:round/>
            <a:headEnd len="sm" w="sm" type="none"/>
            <a:tailEnd len="sm" w="sm" type="none"/>
          </a:ln>
        </p:spPr>
      </p:cxnSp>
      <p:pic>
        <p:nvPicPr>
          <p:cNvPr id="248" name="Google Shape;248;p25"/>
          <p:cNvPicPr preferRelativeResize="0"/>
          <p:nvPr/>
        </p:nvPicPr>
        <p:blipFill rotWithShape="1">
          <a:blip r:embed="rId3">
            <a:alphaModFix/>
          </a:blip>
          <a:srcRect b="0" l="0" r="0" t="0"/>
          <a:stretch/>
        </p:blipFill>
        <p:spPr>
          <a:xfrm>
            <a:off x="10251201" y="6225731"/>
            <a:ext cx="1940809" cy="611644"/>
          </a:xfrm>
          <a:prstGeom prst="rect">
            <a:avLst/>
          </a:prstGeom>
          <a:noFill/>
          <a:ln>
            <a:noFill/>
          </a:ln>
        </p:spPr>
      </p:pic>
      <p:sp>
        <p:nvSpPr>
          <p:cNvPr id="249" name="Google Shape;249;p25"/>
          <p:cNvSpPr txBox="1"/>
          <p:nvPr/>
        </p:nvSpPr>
        <p:spPr>
          <a:xfrm>
            <a:off x="2560086" y="0"/>
            <a:ext cx="69072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chemeClr val="lt1"/>
                </a:solidFill>
                <a:latin typeface="Arial"/>
                <a:ea typeface="Arial"/>
                <a:cs typeface="Arial"/>
                <a:sym typeface="Arial"/>
              </a:rPr>
              <a:t>프로그램 상세 사양서</a:t>
            </a:r>
            <a:endParaRPr b="1" i="0" sz="2400" u="none" cap="none" strike="noStrike">
              <a:solidFill>
                <a:schemeClr val="lt1"/>
              </a:solidFill>
              <a:latin typeface="Arial"/>
              <a:ea typeface="Arial"/>
              <a:cs typeface="Arial"/>
              <a:sym typeface="Arial"/>
            </a:endParaRPr>
          </a:p>
        </p:txBody>
      </p:sp>
      <p:graphicFrame>
        <p:nvGraphicFramePr>
          <p:cNvPr id="250" name="Google Shape;250;p25"/>
          <p:cNvGraphicFramePr/>
          <p:nvPr/>
        </p:nvGraphicFramePr>
        <p:xfrm>
          <a:off x="0" y="404810"/>
          <a:ext cx="3000000" cy="3000000"/>
        </p:xfrm>
        <a:graphic>
          <a:graphicData uri="http://schemas.openxmlformats.org/drawingml/2006/table">
            <a:tbl>
              <a:tblPr bandRow="1" firstRow="1">
                <a:noFill/>
                <a:tableStyleId>{615FFB58-A1F3-498A-B8B1-625E8BE47116}</a:tableStyleId>
              </a:tblPr>
              <a:tblGrid>
                <a:gridCol w="1219200"/>
                <a:gridCol w="1219200"/>
                <a:gridCol w="1219200"/>
                <a:gridCol w="1219200"/>
                <a:gridCol w="1219200"/>
                <a:gridCol w="1219200"/>
                <a:gridCol w="1219200"/>
                <a:gridCol w="817400"/>
                <a:gridCol w="981775"/>
                <a:gridCol w="1858425"/>
              </a:tblGrid>
              <a:tr h="338900">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solidFill>
                            <a:schemeClr val="lt1"/>
                          </a:solidFill>
                        </a:rPr>
                        <a:t>기능/개요</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1200"/>
                        <a:buFont typeface="Arial"/>
                        <a:buNone/>
                      </a:pPr>
                      <a:r>
                        <a:rPr b="0" lang="ko-KR" sz="1200">
                          <a:solidFill>
                            <a:schemeClr val="dk1"/>
                          </a:solidFill>
                        </a:rPr>
                        <a:t>Auto Fill-Up(1)</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프로그램명</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0" lang="ko-KR" sz="1200">
                          <a:solidFill>
                            <a:schemeClr val="dk1"/>
                          </a:solidFill>
                        </a:rPr>
                        <a:t>ZB05_AUTO_FILL_UP</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38900">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Spec작성자</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a:t>채지훈</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작성일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2022-04-22</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개발자</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채지훈</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개발완료일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solidFill>
                            <a:schemeClr val="dk1"/>
                          </a:solidFill>
                        </a:rPr>
                        <a:t>03.15</a:t>
                      </a:r>
                      <a:endParaRPr sz="1200" u="none" cap="none" strike="noStrike">
                        <a:solidFill>
                          <a:schemeClr val="dk1"/>
                        </a:solidFill>
                      </a:endParaRPr>
                    </a:p>
                    <a:p>
                      <a:pPr indent="0" lvl="0" marL="0" marR="0" rtl="0" algn="l">
                        <a:lnSpc>
                          <a:spcPct val="100000"/>
                        </a:lnSpc>
                        <a:spcBef>
                          <a:spcPts val="0"/>
                        </a:spcBef>
                        <a:spcAft>
                          <a:spcPts val="0"/>
                        </a:spcAft>
                        <a:buClr>
                          <a:srgbClr val="000000"/>
                        </a:buClr>
                        <a:buSzPts val="1200"/>
                        <a:buFont typeface="Arial"/>
                        <a:buNone/>
                      </a:pPr>
                      <a:r>
                        <a:t/>
                      </a:r>
                      <a:endParaRPr sz="1200" u="none" cap="none" strike="noStrike">
                        <a:solidFill>
                          <a:schemeClr val="lt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개발언어</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ABAP</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graphicFrame>
        <p:nvGraphicFramePr>
          <p:cNvPr id="251" name="Google Shape;251;p25"/>
          <p:cNvGraphicFramePr/>
          <p:nvPr/>
        </p:nvGraphicFramePr>
        <p:xfrm>
          <a:off x="0" y="1082588"/>
          <a:ext cx="3000000" cy="3000000"/>
        </p:xfrm>
        <a:graphic>
          <a:graphicData uri="http://schemas.openxmlformats.org/drawingml/2006/table">
            <a:tbl>
              <a:tblPr bandRow="1" firstRow="1">
                <a:noFill/>
                <a:tableStyleId>{615FFB58-A1F3-498A-B8B1-625E8BE47116}</a:tableStyleId>
              </a:tblPr>
              <a:tblGrid>
                <a:gridCol w="6096000"/>
                <a:gridCol w="6096000"/>
              </a:tblGrid>
              <a:tr h="311900">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스토리보드</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화면 레이아웃</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831225">
                <a:tc>
                  <a:txBody>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1. </a:t>
                      </a:r>
                      <a:r>
                        <a:rPr lang="ko-KR"/>
                        <a:t>기능</a:t>
                      </a:r>
                      <a:endParaRPr/>
                    </a:p>
                    <a:p>
                      <a:pPr indent="0" lvl="0" marL="0" rtl="0" algn="l">
                        <a:spcBef>
                          <a:spcPts val="0"/>
                        </a:spcBef>
                        <a:spcAft>
                          <a:spcPts val="0"/>
                        </a:spcAft>
                        <a:buClr>
                          <a:schemeClr val="dk1"/>
                        </a:buClr>
                        <a:buSzPts val="1100"/>
                        <a:buFont typeface="Arial"/>
                        <a:buNone/>
                      </a:pPr>
                      <a:r>
                        <a:rPr lang="ko-KR">
                          <a:latin typeface="Calibri"/>
                          <a:ea typeface="Calibri"/>
                          <a:cs typeface="Calibri"/>
                          <a:sym typeface="Calibri"/>
                        </a:rPr>
                        <a:t>Store Level</a:t>
                      </a:r>
                      <a:r>
                        <a:rPr lang="ko-KR">
                          <a:latin typeface="Gulim"/>
                          <a:ea typeface="Gulim"/>
                          <a:cs typeface="Gulim"/>
                          <a:sym typeface="Gulim"/>
                        </a:rPr>
                        <a:t>이</a:t>
                      </a:r>
                      <a:r>
                        <a:rPr lang="ko-KR">
                          <a:latin typeface="Calibri"/>
                          <a:ea typeface="Calibri"/>
                          <a:cs typeface="Calibri"/>
                          <a:sym typeface="Calibri"/>
                        </a:rPr>
                        <a:t> </a:t>
                      </a:r>
                      <a:r>
                        <a:rPr lang="ko-KR">
                          <a:latin typeface="Gulim"/>
                          <a:ea typeface="Gulim"/>
                          <a:cs typeface="Gulim"/>
                          <a:sym typeface="Gulim"/>
                        </a:rPr>
                        <a:t>높은</a:t>
                      </a:r>
                      <a:r>
                        <a:rPr lang="ko-KR">
                          <a:latin typeface="Calibri"/>
                          <a:ea typeface="Calibri"/>
                          <a:cs typeface="Calibri"/>
                          <a:sym typeface="Calibri"/>
                        </a:rPr>
                        <a:t> </a:t>
                      </a:r>
                      <a:r>
                        <a:rPr lang="ko-KR">
                          <a:latin typeface="Gulim"/>
                          <a:ea typeface="Gulim"/>
                          <a:cs typeface="Gulim"/>
                          <a:sym typeface="Gulim"/>
                        </a:rPr>
                        <a:t>순</a:t>
                      </a:r>
                      <a:r>
                        <a:rPr lang="ko-KR">
                          <a:latin typeface="Calibri"/>
                          <a:ea typeface="Calibri"/>
                          <a:cs typeface="Calibri"/>
                          <a:sym typeface="Calibri"/>
                        </a:rPr>
                        <a:t> </a:t>
                      </a:r>
                      <a:r>
                        <a:rPr lang="ko-KR">
                          <a:latin typeface="Gulim"/>
                          <a:ea typeface="Gulim"/>
                          <a:cs typeface="Gulim"/>
                          <a:sym typeface="Gulim"/>
                        </a:rPr>
                        <a:t>즉</a:t>
                      </a:r>
                      <a:r>
                        <a:rPr lang="ko-KR">
                          <a:latin typeface="Calibri"/>
                          <a:ea typeface="Calibri"/>
                          <a:cs typeface="Calibri"/>
                          <a:sym typeface="Calibri"/>
                        </a:rPr>
                        <a:t> </a:t>
                      </a:r>
                      <a:r>
                        <a:rPr lang="ko-KR">
                          <a:latin typeface="Gulim"/>
                          <a:ea typeface="Gulim"/>
                          <a:cs typeface="Gulim"/>
                          <a:sym typeface="Gulim"/>
                        </a:rPr>
                        <a:t>판매</a:t>
                      </a:r>
                      <a:r>
                        <a:rPr lang="ko-KR">
                          <a:latin typeface="Calibri"/>
                          <a:ea typeface="Calibri"/>
                          <a:cs typeface="Calibri"/>
                          <a:sym typeface="Calibri"/>
                        </a:rPr>
                        <a:t> </a:t>
                      </a:r>
                      <a:r>
                        <a:rPr lang="ko-KR">
                          <a:latin typeface="Gulim"/>
                          <a:ea typeface="Gulim"/>
                          <a:cs typeface="Gulim"/>
                          <a:sym typeface="Gulim"/>
                        </a:rPr>
                        <a:t>실적이</a:t>
                      </a:r>
                      <a:r>
                        <a:rPr lang="ko-KR">
                          <a:latin typeface="Calibri"/>
                          <a:ea typeface="Calibri"/>
                          <a:cs typeface="Calibri"/>
                          <a:sym typeface="Calibri"/>
                        </a:rPr>
                        <a:t> </a:t>
                      </a:r>
                      <a:r>
                        <a:rPr lang="ko-KR">
                          <a:latin typeface="Gulim"/>
                          <a:ea typeface="Gulim"/>
                          <a:cs typeface="Gulim"/>
                          <a:sym typeface="Gulim"/>
                        </a:rPr>
                        <a:t>높은</a:t>
                      </a:r>
                      <a:r>
                        <a:rPr lang="ko-KR">
                          <a:latin typeface="Calibri"/>
                          <a:ea typeface="Calibri"/>
                          <a:cs typeface="Calibri"/>
                          <a:sym typeface="Calibri"/>
                        </a:rPr>
                        <a:t> </a:t>
                      </a:r>
                      <a:r>
                        <a:rPr lang="ko-KR">
                          <a:latin typeface="Gulim"/>
                          <a:ea typeface="Gulim"/>
                          <a:cs typeface="Gulim"/>
                          <a:sym typeface="Gulim"/>
                        </a:rPr>
                        <a:t>순으로</a:t>
                      </a:r>
                      <a:r>
                        <a:rPr lang="ko-KR">
                          <a:latin typeface="Calibri"/>
                          <a:ea typeface="Calibri"/>
                          <a:cs typeface="Calibri"/>
                          <a:sym typeface="Calibri"/>
                        </a:rPr>
                        <a:t> </a:t>
                      </a:r>
                      <a:r>
                        <a:rPr lang="ko-KR">
                          <a:latin typeface="Gulim"/>
                          <a:ea typeface="Gulim"/>
                          <a:cs typeface="Gulim"/>
                          <a:sym typeface="Gulim"/>
                        </a:rPr>
                        <a:t>지점의</a:t>
                      </a:r>
                      <a:r>
                        <a:rPr lang="ko-KR">
                          <a:latin typeface="Calibri"/>
                          <a:ea typeface="Calibri"/>
                          <a:cs typeface="Calibri"/>
                          <a:sym typeface="Calibri"/>
                        </a:rPr>
                        <a:t> </a:t>
                      </a:r>
                      <a:r>
                        <a:rPr lang="ko-KR">
                          <a:latin typeface="Gulim"/>
                          <a:ea typeface="Gulim"/>
                          <a:cs typeface="Gulim"/>
                          <a:sym typeface="Gulim"/>
                        </a:rPr>
                        <a:t>재고</a:t>
                      </a:r>
                      <a:r>
                        <a:rPr lang="ko-KR">
                          <a:latin typeface="Calibri"/>
                          <a:ea typeface="Calibri"/>
                          <a:cs typeface="Calibri"/>
                          <a:sym typeface="Calibri"/>
                        </a:rPr>
                        <a:t> </a:t>
                      </a:r>
                      <a:r>
                        <a:rPr lang="ko-KR">
                          <a:latin typeface="Gulim"/>
                          <a:ea typeface="Gulim"/>
                          <a:cs typeface="Gulim"/>
                          <a:sym typeface="Gulim"/>
                        </a:rPr>
                        <a:t>테이블을</a:t>
                      </a:r>
                      <a:r>
                        <a:rPr lang="ko-KR">
                          <a:latin typeface="Calibri"/>
                          <a:ea typeface="Calibri"/>
                          <a:cs typeface="Calibri"/>
                          <a:sym typeface="Calibri"/>
                        </a:rPr>
                        <a:t> </a:t>
                      </a:r>
                      <a:r>
                        <a:rPr lang="ko-KR">
                          <a:latin typeface="Gulim"/>
                          <a:ea typeface="Gulim"/>
                          <a:cs typeface="Gulim"/>
                          <a:sym typeface="Gulim"/>
                        </a:rPr>
                        <a:t>돌며</a:t>
                      </a:r>
                      <a:r>
                        <a:rPr lang="ko-KR">
                          <a:latin typeface="Calibri"/>
                          <a:ea typeface="Calibri"/>
                          <a:cs typeface="Calibri"/>
                          <a:sym typeface="Calibri"/>
                        </a:rPr>
                        <a:t> </a:t>
                      </a:r>
                      <a:r>
                        <a:rPr lang="ko-KR">
                          <a:latin typeface="Gulim"/>
                          <a:ea typeface="Gulim"/>
                          <a:cs typeface="Gulim"/>
                          <a:sym typeface="Gulim"/>
                        </a:rPr>
                        <a:t>안전재고와</a:t>
                      </a:r>
                      <a:r>
                        <a:rPr lang="ko-KR">
                          <a:latin typeface="Calibri"/>
                          <a:ea typeface="Calibri"/>
                          <a:cs typeface="Calibri"/>
                          <a:sym typeface="Calibri"/>
                        </a:rPr>
                        <a:t> </a:t>
                      </a:r>
                      <a:r>
                        <a:rPr lang="ko-KR">
                          <a:latin typeface="Gulim"/>
                          <a:ea typeface="Gulim"/>
                          <a:cs typeface="Gulim"/>
                          <a:sym typeface="Gulim"/>
                        </a:rPr>
                        <a:t>비교하여</a:t>
                      </a:r>
                      <a:r>
                        <a:rPr lang="ko-KR">
                          <a:latin typeface="Calibri"/>
                          <a:ea typeface="Calibri"/>
                          <a:cs typeface="Calibri"/>
                          <a:sym typeface="Calibri"/>
                        </a:rPr>
                        <a:t> </a:t>
                      </a:r>
                      <a:r>
                        <a:rPr lang="ko-KR">
                          <a:latin typeface="Gulim"/>
                          <a:ea typeface="Gulim"/>
                          <a:cs typeface="Gulim"/>
                          <a:sym typeface="Gulim"/>
                        </a:rPr>
                        <a:t>본사에</a:t>
                      </a:r>
                      <a:r>
                        <a:rPr lang="ko-KR">
                          <a:latin typeface="Calibri"/>
                          <a:ea typeface="Calibri"/>
                          <a:cs typeface="Calibri"/>
                          <a:sym typeface="Calibri"/>
                        </a:rPr>
                        <a:t> </a:t>
                      </a:r>
                      <a:r>
                        <a:rPr lang="ko-KR">
                          <a:latin typeface="Gulim"/>
                          <a:ea typeface="Gulim"/>
                          <a:cs typeface="Gulim"/>
                          <a:sym typeface="Gulim"/>
                        </a:rPr>
                        <a:t>재고가</a:t>
                      </a:r>
                      <a:r>
                        <a:rPr lang="ko-KR">
                          <a:latin typeface="Calibri"/>
                          <a:ea typeface="Calibri"/>
                          <a:cs typeface="Calibri"/>
                          <a:sym typeface="Calibri"/>
                        </a:rPr>
                        <a:t> </a:t>
                      </a:r>
                      <a:r>
                        <a:rPr lang="ko-KR">
                          <a:latin typeface="Gulim"/>
                          <a:ea typeface="Gulim"/>
                          <a:cs typeface="Gulim"/>
                          <a:sym typeface="Gulim"/>
                        </a:rPr>
                        <a:t>있는</a:t>
                      </a:r>
                      <a:r>
                        <a:rPr lang="ko-KR">
                          <a:latin typeface="Calibri"/>
                          <a:ea typeface="Calibri"/>
                          <a:cs typeface="Calibri"/>
                          <a:sym typeface="Calibri"/>
                        </a:rPr>
                        <a:t> </a:t>
                      </a:r>
                      <a:r>
                        <a:rPr lang="ko-KR">
                          <a:latin typeface="Gulim"/>
                          <a:ea typeface="Gulim"/>
                          <a:cs typeface="Gulim"/>
                          <a:sym typeface="Gulim"/>
                        </a:rPr>
                        <a:t>경우</a:t>
                      </a:r>
                      <a:r>
                        <a:rPr lang="ko-KR">
                          <a:latin typeface="Calibri"/>
                          <a:ea typeface="Calibri"/>
                          <a:cs typeface="Calibri"/>
                          <a:sym typeface="Calibri"/>
                        </a:rPr>
                        <a:t> </a:t>
                      </a:r>
                      <a:r>
                        <a:rPr lang="ko-KR">
                          <a:latin typeface="Gulim"/>
                          <a:ea typeface="Gulim"/>
                          <a:cs typeface="Gulim"/>
                          <a:sym typeface="Gulim"/>
                        </a:rPr>
                        <a:t>안전재고만큼</a:t>
                      </a:r>
                      <a:r>
                        <a:rPr lang="ko-KR">
                          <a:latin typeface="Calibri"/>
                          <a:ea typeface="Calibri"/>
                          <a:cs typeface="Calibri"/>
                          <a:sym typeface="Calibri"/>
                        </a:rPr>
                        <a:t> </a:t>
                      </a:r>
                      <a:r>
                        <a:rPr lang="ko-KR">
                          <a:latin typeface="Gulim"/>
                          <a:ea typeface="Gulim"/>
                          <a:cs typeface="Gulim"/>
                          <a:sym typeface="Gulim"/>
                        </a:rPr>
                        <a:t>재고를</a:t>
                      </a:r>
                      <a:r>
                        <a:rPr lang="ko-KR">
                          <a:latin typeface="Calibri"/>
                          <a:ea typeface="Calibri"/>
                          <a:cs typeface="Calibri"/>
                          <a:sym typeface="Calibri"/>
                        </a:rPr>
                        <a:t> </a:t>
                      </a:r>
                      <a:r>
                        <a:rPr lang="ko-KR">
                          <a:latin typeface="Gulim"/>
                          <a:ea typeface="Gulim"/>
                          <a:cs typeface="Gulim"/>
                          <a:sym typeface="Gulim"/>
                        </a:rPr>
                        <a:t>보충한다.</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ko-KR">
                          <a:latin typeface="Calibri"/>
                          <a:ea typeface="Calibri"/>
                          <a:cs typeface="Calibri"/>
                          <a:sym typeface="Calibri"/>
                        </a:rPr>
                        <a:t>Number Range</a:t>
                      </a:r>
                      <a:r>
                        <a:rPr lang="ko-KR">
                          <a:latin typeface="Gulim"/>
                          <a:ea typeface="Gulim"/>
                          <a:cs typeface="Gulim"/>
                          <a:sym typeface="Gulim"/>
                        </a:rPr>
                        <a:t>를</a:t>
                      </a:r>
                      <a:r>
                        <a:rPr lang="ko-KR">
                          <a:latin typeface="Calibri"/>
                          <a:ea typeface="Calibri"/>
                          <a:cs typeface="Calibri"/>
                          <a:sym typeface="Calibri"/>
                        </a:rPr>
                        <a:t> </a:t>
                      </a:r>
                      <a:r>
                        <a:rPr lang="ko-KR">
                          <a:latin typeface="Gulim"/>
                          <a:ea typeface="Gulim"/>
                          <a:cs typeface="Gulim"/>
                          <a:sym typeface="Gulim"/>
                        </a:rPr>
                        <a:t>통해</a:t>
                      </a:r>
                      <a:r>
                        <a:rPr lang="ko-KR">
                          <a:latin typeface="Calibri"/>
                          <a:ea typeface="Calibri"/>
                          <a:cs typeface="Calibri"/>
                          <a:sym typeface="Calibri"/>
                        </a:rPr>
                        <a:t> </a:t>
                      </a:r>
                      <a:r>
                        <a:rPr lang="ko-KR">
                          <a:latin typeface="Gulim"/>
                          <a:ea typeface="Gulim"/>
                          <a:cs typeface="Gulim"/>
                          <a:sym typeface="Gulim"/>
                        </a:rPr>
                        <a:t>지점별로</a:t>
                      </a:r>
                      <a:r>
                        <a:rPr lang="ko-KR">
                          <a:latin typeface="Calibri"/>
                          <a:ea typeface="Calibri"/>
                          <a:cs typeface="Calibri"/>
                          <a:sym typeface="Calibri"/>
                        </a:rPr>
                        <a:t> STO </a:t>
                      </a:r>
                      <a:r>
                        <a:rPr lang="ko-KR">
                          <a:latin typeface="Gulim"/>
                          <a:ea typeface="Gulim"/>
                          <a:cs typeface="Gulim"/>
                          <a:sym typeface="Gulim"/>
                        </a:rPr>
                        <a:t>오더</a:t>
                      </a:r>
                      <a:r>
                        <a:rPr lang="ko-KR">
                          <a:latin typeface="Calibri"/>
                          <a:ea typeface="Calibri"/>
                          <a:cs typeface="Calibri"/>
                          <a:sym typeface="Calibri"/>
                        </a:rPr>
                        <a:t> </a:t>
                      </a:r>
                      <a:r>
                        <a:rPr lang="ko-KR">
                          <a:latin typeface="Gulim"/>
                          <a:ea typeface="Gulim"/>
                          <a:cs typeface="Gulim"/>
                          <a:sym typeface="Gulim"/>
                        </a:rPr>
                        <a:t>번호를</a:t>
                      </a:r>
                      <a:r>
                        <a:rPr lang="ko-KR">
                          <a:latin typeface="Calibri"/>
                          <a:ea typeface="Calibri"/>
                          <a:cs typeface="Calibri"/>
                          <a:sym typeface="Calibri"/>
                        </a:rPr>
                        <a:t> </a:t>
                      </a:r>
                      <a:r>
                        <a:rPr lang="ko-KR">
                          <a:latin typeface="Gulim"/>
                          <a:ea typeface="Gulim"/>
                          <a:cs typeface="Gulim"/>
                          <a:sym typeface="Gulim"/>
                        </a:rPr>
                        <a:t>생성</a:t>
                      </a:r>
                      <a:r>
                        <a:rPr lang="ko-KR">
                          <a:latin typeface="Calibri"/>
                          <a:ea typeface="Calibri"/>
                          <a:cs typeface="Calibri"/>
                          <a:sym typeface="Calibri"/>
                        </a:rPr>
                        <a:t>, </a:t>
                      </a:r>
                      <a:r>
                        <a:rPr lang="ko-KR">
                          <a:latin typeface="Gulim"/>
                          <a:ea typeface="Gulim"/>
                          <a:cs typeface="Gulim"/>
                          <a:sym typeface="Gulim"/>
                        </a:rPr>
                        <a:t>이</a:t>
                      </a:r>
                      <a:r>
                        <a:rPr lang="ko-KR">
                          <a:latin typeface="Calibri"/>
                          <a:ea typeface="Calibri"/>
                          <a:cs typeface="Calibri"/>
                          <a:sym typeface="Calibri"/>
                        </a:rPr>
                        <a:t> </a:t>
                      </a:r>
                      <a:r>
                        <a:rPr lang="ko-KR">
                          <a:latin typeface="Gulim"/>
                          <a:ea typeface="Gulim"/>
                          <a:cs typeface="Gulim"/>
                          <a:sym typeface="Gulim"/>
                        </a:rPr>
                        <a:t>오더번호에</a:t>
                      </a:r>
                      <a:r>
                        <a:rPr lang="ko-KR">
                          <a:latin typeface="Calibri"/>
                          <a:ea typeface="Calibri"/>
                          <a:cs typeface="Calibri"/>
                          <a:sym typeface="Calibri"/>
                        </a:rPr>
                        <a:t> </a:t>
                      </a:r>
                      <a:r>
                        <a:rPr lang="ko-KR">
                          <a:latin typeface="Gulim"/>
                          <a:ea typeface="Gulim"/>
                          <a:cs typeface="Gulim"/>
                          <a:sym typeface="Gulim"/>
                        </a:rPr>
                        <a:t>상품별로</a:t>
                      </a:r>
                      <a:r>
                        <a:rPr lang="ko-KR">
                          <a:latin typeface="Calibri"/>
                          <a:ea typeface="Calibri"/>
                          <a:cs typeface="Calibri"/>
                          <a:sym typeface="Calibri"/>
                        </a:rPr>
                        <a:t> Index</a:t>
                      </a:r>
                      <a:r>
                        <a:rPr lang="ko-KR">
                          <a:latin typeface="Gulim"/>
                          <a:ea typeface="Gulim"/>
                          <a:cs typeface="Gulim"/>
                          <a:sym typeface="Gulim"/>
                        </a:rPr>
                        <a:t>로</a:t>
                      </a:r>
                      <a:r>
                        <a:rPr lang="ko-KR">
                          <a:latin typeface="Calibri"/>
                          <a:ea typeface="Calibri"/>
                          <a:cs typeface="Calibri"/>
                          <a:sym typeface="Calibri"/>
                        </a:rPr>
                        <a:t> </a:t>
                      </a:r>
                      <a:r>
                        <a:rPr lang="ko-KR">
                          <a:latin typeface="Gulim"/>
                          <a:ea typeface="Gulim"/>
                          <a:cs typeface="Gulim"/>
                          <a:sym typeface="Gulim"/>
                        </a:rPr>
                        <a:t>구분한</a:t>
                      </a:r>
                      <a:r>
                        <a:rPr lang="ko-KR">
                          <a:latin typeface="Calibri"/>
                          <a:ea typeface="Calibri"/>
                          <a:cs typeface="Calibri"/>
                          <a:sym typeface="Calibri"/>
                        </a:rPr>
                        <a:t> Data</a:t>
                      </a:r>
                      <a:r>
                        <a:rPr lang="ko-KR">
                          <a:latin typeface="Gulim"/>
                          <a:ea typeface="Gulim"/>
                          <a:cs typeface="Gulim"/>
                          <a:sym typeface="Gulim"/>
                        </a:rPr>
                        <a:t>를</a:t>
                      </a:r>
                      <a:r>
                        <a:rPr lang="ko-KR">
                          <a:latin typeface="Calibri"/>
                          <a:ea typeface="Calibri"/>
                          <a:cs typeface="Calibri"/>
                          <a:sym typeface="Calibri"/>
                        </a:rPr>
                        <a:t> ZTB05_STOPOLIST 테이블에 생성한다.</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ko-KR">
                          <a:latin typeface="Calibri"/>
                          <a:ea typeface="Calibri"/>
                          <a:cs typeface="Calibri"/>
                          <a:sym typeface="Calibri"/>
                        </a:rPr>
                        <a:t>Number Range</a:t>
                      </a:r>
                      <a:r>
                        <a:rPr lang="ko-KR">
                          <a:latin typeface="Gulim"/>
                          <a:ea typeface="Gulim"/>
                          <a:cs typeface="Gulim"/>
                          <a:sym typeface="Gulim"/>
                        </a:rPr>
                        <a:t>를</a:t>
                      </a:r>
                      <a:r>
                        <a:rPr lang="ko-KR">
                          <a:latin typeface="Calibri"/>
                          <a:ea typeface="Calibri"/>
                          <a:cs typeface="Calibri"/>
                          <a:sym typeface="Calibri"/>
                        </a:rPr>
                        <a:t> </a:t>
                      </a:r>
                      <a:r>
                        <a:rPr lang="ko-KR">
                          <a:latin typeface="Gulim"/>
                          <a:ea typeface="Gulim"/>
                          <a:cs typeface="Gulim"/>
                          <a:sym typeface="Gulim"/>
                        </a:rPr>
                        <a:t>통해</a:t>
                      </a:r>
                      <a:r>
                        <a:rPr lang="ko-KR">
                          <a:latin typeface="Calibri"/>
                          <a:ea typeface="Calibri"/>
                          <a:cs typeface="Calibri"/>
                          <a:sym typeface="Calibri"/>
                        </a:rPr>
                        <a:t> </a:t>
                      </a:r>
                      <a:r>
                        <a:rPr lang="ko-KR">
                          <a:latin typeface="Gulim"/>
                          <a:ea typeface="Gulim"/>
                          <a:cs typeface="Gulim"/>
                          <a:sym typeface="Gulim"/>
                        </a:rPr>
                        <a:t>지점별로</a:t>
                      </a:r>
                      <a:r>
                        <a:rPr lang="ko-KR">
                          <a:latin typeface="Calibri"/>
                          <a:ea typeface="Calibri"/>
                          <a:cs typeface="Calibri"/>
                          <a:sym typeface="Calibri"/>
                        </a:rPr>
                        <a:t> MatDoc </a:t>
                      </a:r>
                      <a:r>
                        <a:rPr lang="ko-KR">
                          <a:latin typeface="Gulim"/>
                          <a:ea typeface="Gulim"/>
                          <a:cs typeface="Gulim"/>
                          <a:sym typeface="Gulim"/>
                        </a:rPr>
                        <a:t>문서</a:t>
                      </a:r>
                      <a:r>
                        <a:rPr lang="ko-KR">
                          <a:latin typeface="Calibri"/>
                          <a:ea typeface="Calibri"/>
                          <a:cs typeface="Calibri"/>
                          <a:sym typeface="Calibri"/>
                        </a:rPr>
                        <a:t> </a:t>
                      </a:r>
                      <a:r>
                        <a:rPr lang="ko-KR">
                          <a:latin typeface="Gulim"/>
                          <a:ea typeface="Gulim"/>
                          <a:cs typeface="Gulim"/>
                          <a:sym typeface="Gulim"/>
                        </a:rPr>
                        <a:t>번호를</a:t>
                      </a:r>
                      <a:r>
                        <a:rPr lang="ko-KR">
                          <a:latin typeface="Calibri"/>
                          <a:ea typeface="Calibri"/>
                          <a:cs typeface="Calibri"/>
                          <a:sym typeface="Calibri"/>
                        </a:rPr>
                        <a:t> </a:t>
                      </a:r>
                      <a:r>
                        <a:rPr lang="ko-KR">
                          <a:latin typeface="Gulim"/>
                          <a:ea typeface="Gulim"/>
                          <a:cs typeface="Gulim"/>
                          <a:sym typeface="Gulim"/>
                        </a:rPr>
                        <a:t>생성</a:t>
                      </a:r>
                      <a:r>
                        <a:rPr lang="ko-KR">
                          <a:latin typeface="Calibri"/>
                          <a:ea typeface="Calibri"/>
                          <a:cs typeface="Calibri"/>
                          <a:sym typeface="Calibri"/>
                        </a:rPr>
                        <a:t>, </a:t>
                      </a:r>
                      <a:r>
                        <a:rPr lang="ko-KR">
                          <a:latin typeface="Gulim"/>
                          <a:ea typeface="Gulim"/>
                          <a:cs typeface="Gulim"/>
                          <a:sym typeface="Gulim"/>
                        </a:rPr>
                        <a:t>이</a:t>
                      </a:r>
                      <a:r>
                        <a:rPr lang="ko-KR">
                          <a:latin typeface="Calibri"/>
                          <a:ea typeface="Calibri"/>
                          <a:cs typeface="Calibri"/>
                          <a:sym typeface="Calibri"/>
                        </a:rPr>
                        <a:t> </a:t>
                      </a:r>
                      <a:r>
                        <a:rPr lang="ko-KR">
                          <a:latin typeface="Gulim"/>
                          <a:ea typeface="Gulim"/>
                          <a:cs typeface="Gulim"/>
                          <a:sym typeface="Gulim"/>
                        </a:rPr>
                        <a:t>문서번호에</a:t>
                      </a:r>
                      <a:r>
                        <a:rPr lang="ko-KR">
                          <a:latin typeface="Calibri"/>
                          <a:ea typeface="Calibri"/>
                          <a:cs typeface="Calibri"/>
                          <a:sym typeface="Calibri"/>
                        </a:rPr>
                        <a:t> </a:t>
                      </a:r>
                      <a:r>
                        <a:rPr lang="ko-KR">
                          <a:latin typeface="Gulim"/>
                          <a:ea typeface="Gulim"/>
                          <a:cs typeface="Gulim"/>
                          <a:sym typeface="Gulim"/>
                        </a:rPr>
                        <a:t>상품별로</a:t>
                      </a:r>
                      <a:r>
                        <a:rPr lang="ko-KR">
                          <a:latin typeface="Calibri"/>
                          <a:ea typeface="Calibri"/>
                          <a:cs typeface="Calibri"/>
                          <a:sym typeface="Calibri"/>
                        </a:rPr>
                        <a:t> Index</a:t>
                      </a:r>
                      <a:r>
                        <a:rPr lang="ko-KR">
                          <a:latin typeface="Gulim"/>
                          <a:ea typeface="Gulim"/>
                          <a:cs typeface="Gulim"/>
                          <a:sym typeface="Gulim"/>
                        </a:rPr>
                        <a:t>로</a:t>
                      </a:r>
                      <a:r>
                        <a:rPr lang="ko-KR">
                          <a:latin typeface="Calibri"/>
                          <a:ea typeface="Calibri"/>
                          <a:cs typeface="Calibri"/>
                          <a:sym typeface="Calibri"/>
                        </a:rPr>
                        <a:t> </a:t>
                      </a:r>
                      <a:r>
                        <a:rPr lang="ko-KR">
                          <a:latin typeface="Gulim"/>
                          <a:ea typeface="Gulim"/>
                          <a:cs typeface="Gulim"/>
                          <a:sym typeface="Gulim"/>
                        </a:rPr>
                        <a:t>구분한</a:t>
                      </a:r>
                      <a:r>
                        <a:rPr lang="ko-KR">
                          <a:latin typeface="Calibri"/>
                          <a:ea typeface="Calibri"/>
                          <a:cs typeface="Calibri"/>
                          <a:sym typeface="Calibri"/>
                        </a:rPr>
                        <a:t> </a:t>
                      </a:r>
                      <a:r>
                        <a:rPr lang="ko-KR">
                          <a:latin typeface="Gulim"/>
                          <a:ea typeface="Gulim"/>
                          <a:cs typeface="Gulim"/>
                          <a:sym typeface="Gulim"/>
                        </a:rPr>
                        <a:t>데이터를</a:t>
                      </a:r>
                      <a:r>
                        <a:rPr lang="ko-KR">
                          <a:latin typeface="Calibri"/>
                          <a:ea typeface="Calibri"/>
                          <a:cs typeface="Calibri"/>
                          <a:sym typeface="Calibri"/>
                        </a:rPr>
                        <a:t> ZTB05_MATDOC</a:t>
                      </a:r>
                      <a:r>
                        <a:rPr lang="ko-KR">
                          <a:latin typeface="Gulim"/>
                          <a:ea typeface="Gulim"/>
                          <a:cs typeface="Gulim"/>
                          <a:sym typeface="Gulim"/>
                        </a:rPr>
                        <a:t>에</a:t>
                      </a:r>
                      <a:r>
                        <a:rPr lang="ko-KR">
                          <a:latin typeface="Calibri"/>
                          <a:ea typeface="Calibri"/>
                          <a:cs typeface="Calibri"/>
                          <a:sym typeface="Calibri"/>
                        </a:rPr>
                        <a:t> </a:t>
                      </a:r>
                      <a:r>
                        <a:rPr lang="ko-KR">
                          <a:latin typeface="Gulim"/>
                          <a:ea typeface="Gulim"/>
                          <a:cs typeface="Gulim"/>
                          <a:sym typeface="Gulim"/>
                        </a:rPr>
                        <a:t>생성한다</a:t>
                      </a:r>
                      <a:r>
                        <a:rPr lang="ko-KR">
                          <a:latin typeface="Calibri"/>
                          <a:ea typeface="Calibri"/>
                          <a:cs typeface="Calibri"/>
                          <a:sym typeface="Calibri"/>
                        </a:rPr>
                        <a: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ko-KR" sz="1100" u="none" cap="none" strike="noStrike"/>
                        <a:t>(</a:t>
                      </a:r>
                      <a:r>
                        <a:rPr lang="ko-KR" sz="1100"/>
                        <a:t>CODE</a:t>
                      </a:r>
                      <a:r>
                        <a:rPr lang="ko-KR" sz="1100" u="none" cap="none" strike="noStrike"/>
                        <a:t>)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ko-KR" sz="1100" u="none" cap="none" strike="noStrike"/>
                        <a:t>(실행 화면)</a:t>
                      </a:r>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ko-KR" sz="1100" u="none" cap="none" strike="noStrike"/>
                        <a:t>(더블 클릭 화면)</a:t>
                      </a:r>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pic>
        <p:nvPicPr>
          <p:cNvPr id="252" name="Google Shape;252;p25"/>
          <p:cNvPicPr preferRelativeResize="0"/>
          <p:nvPr/>
        </p:nvPicPr>
        <p:blipFill rotWithShape="1">
          <a:blip r:embed="rId4">
            <a:alphaModFix/>
          </a:blip>
          <a:srcRect b="0" l="0" r="15074" t="0"/>
          <a:stretch/>
        </p:blipFill>
        <p:spPr>
          <a:xfrm>
            <a:off x="6152950" y="1746400"/>
            <a:ext cx="2814700" cy="4073125"/>
          </a:xfrm>
          <a:prstGeom prst="rect">
            <a:avLst/>
          </a:prstGeom>
          <a:noFill/>
          <a:ln>
            <a:noFill/>
          </a:ln>
        </p:spPr>
      </p:pic>
      <p:pic>
        <p:nvPicPr>
          <p:cNvPr id="253" name="Google Shape;253;p25"/>
          <p:cNvPicPr preferRelativeResize="0"/>
          <p:nvPr/>
        </p:nvPicPr>
        <p:blipFill rotWithShape="1">
          <a:blip r:embed="rId5">
            <a:alphaModFix/>
          </a:blip>
          <a:srcRect b="0" l="0" r="28617" t="0"/>
          <a:stretch/>
        </p:blipFill>
        <p:spPr>
          <a:xfrm>
            <a:off x="9061500" y="1746400"/>
            <a:ext cx="2925424" cy="4394226"/>
          </a:xfrm>
          <a:prstGeom prst="rect">
            <a:avLst/>
          </a:prstGeom>
          <a:noFill/>
          <a:ln>
            <a:noFill/>
          </a:ln>
        </p:spPr>
      </p:pic>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486D"/>
        </a:solidFill>
      </p:bgPr>
    </p:bg>
    <p:spTree>
      <p:nvGrpSpPr>
        <p:cNvPr id="258" name="Shape 258"/>
        <p:cNvGrpSpPr/>
        <p:nvPr/>
      </p:nvGrpSpPr>
      <p:grpSpPr>
        <a:xfrm>
          <a:off x="0" y="0"/>
          <a:ext cx="0" cy="0"/>
          <a:chOff x="0" y="0"/>
          <a:chExt cx="0" cy="0"/>
        </a:xfrm>
      </p:grpSpPr>
      <p:cxnSp>
        <p:nvCxnSpPr>
          <p:cNvPr id="259" name="Google Shape;259;p26"/>
          <p:cNvCxnSpPr/>
          <p:nvPr/>
        </p:nvCxnSpPr>
        <p:spPr>
          <a:xfrm>
            <a:off x="0" y="6225715"/>
            <a:ext cx="12192000" cy="0"/>
          </a:xfrm>
          <a:prstGeom prst="straightConnector1">
            <a:avLst/>
          </a:prstGeom>
          <a:noFill/>
          <a:ln cap="flat" cmpd="sng" w="9525">
            <a:solidFill>
              <a:schemeClr val="lt1"/>
            </a:solidFill>
            <a:prstDash val="solid"/>
            <a:round/>
            <a:headEnd len="sm" w="sm" type="none"/>
            <a:tailEnd len="sm" w="sm" type="none"/>
          </a:ln>
        </p:spPr>
      </p:cxnSp>
      <p:pic>
        <p:nvPicPr>
          <p:cNvPr id="260" name="Google Shape;260;p26"/>
          <p:cNvPicPr preferRelativeResize="0"/>
          <p:nvPr/>
        </p:nvPicPr>
        <p:blipFill rotWithShape="1">
          <a:blip r:embed="rId3">
            <a:alphaModFix/>
          </a:blip>
          <a:srcRect b="0" l="0" r="0" t="0"/>
          <a:stretch/>
        </p:blipFill>
        <p:spPr>
          <a:xfrm>
            <a:off x="10251201" y="6225731"/>
            <a:ext cx="1940809" cy="611644"/>
          </a:xfrm>
          <a:prstGeom prst="rect">
            <a:avLst/>
          </a:prstGeom>
          <a:noFill/>
          <a:ln>
            <a:noFill/>
          </a:ln>
        </p:spPr>
      </p:pic>
      <p:sp>
        <p:nvSpPr>
          <p:cNvPr id="261" name="Google Shape;261;p26"/>
          <p:cNvSpPr txBox="1"/>
          <p:nvPr/>
        </p:nvSpPr>
        <p:spPr>
          <a:xfrm>
            <a:off x="2560086" y="0"/>
            <a:ext cx="69072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chemeClr val="lt1"/>
                </a:solidFill>
                <a:latin typeface="Arial"/>
                <a:ea typeface="Arial"/>
                <a:cs typeface="Arial"/>
                <a:sym typeface="Arial"/>
              </a:rPr>
              <a:t>프로그램 상세 사양서</a:t>
            </a:r>
            <a:endParaRPr b="1" i="0" sz="2400" u="none" cap="none" strike="noStrike">
              <a:solidFill>
                <a:schemeClr val="lt1"/>
              </a:solidFill>
              <a:latin typeface="Arial"/>
              <a:ea typeface="Arial"/>
              <a:cs typeface="Arial"/>
              <a:sym typeface="Arial"/>
            </a:endParaRPr>
          </a:p>
        </p:txBody>
      </p:sp>
      <p:graphicFrame>
        <p:nvGraphicFramePr>
          <p:cNvPr id="262" name="Google Shape;262;p26"/>
          <p:cNvGraphicFramePr/>
          <p:nvPr/>
        </p:nvGraphicFramePr>
        <p:xfrm>
          <a:off x="0" y="404810"/>
          <a:ext cx="3000000" cy="3000000"/>
        </p:xfrm>
        <a:graphic>
          <a:graphicData uri="http://schemas.openxmlformats.org/drawingml/2006/table">
            <a:tbl>
              <a:tblPr bandRow="1" firstRow="1">
                <a:noFill/>
                <a:tableStyleId>{615FFB58-A1F3-498A-B8B1-625E8BE47116}</a:tableStyleId>
              </a:tblPr>
              <a:tblGrid>
                <a:gridCol w="1219200"/>
                <a:gridCol w="1219200"/>
                <a:gridCol w="1219200"/>
                <a:gridCol w="1219200"/>
                <a:gridCol w="1219200"/>
                <a:gridCol w="1219200"/>
                <a:gridCol w="1219200"/>
                <a:gridCol w="817400"/>
                <a:gridCol w="981775"/>
                <a:gridCol w="1858425"/>
              </a:tblGrid>
              <a:tr h="338900">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solidFill>
                            <a:schemeClr val="lt1"/>
                          </a:solidFill>
                        </a:rPr>
                        <a:t>기능/개요</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1200"/>
                        <a:buFont typeface="Arial"/>
                        <a:buNone/>
                      </a:pPr>
                      <a:r>
                        <a:rPr b="0" lang="ko-KR" sz="1200">
                          <a:solidFill>
                            <a:schemeClr val="dk1"/>
                          </a:solidFill>
                        </a:rPr>
                        <a:t>Auto Fill-Up(2)</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프로그램명</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0" lang="ko-KR" sz="1200">
                          <a:solidFill>
                            <a:schemeClr val="dk1"/>
                          </a:solidFill>
                        </a:rPr>
                        <a:t>ZB05_AUTO_FILL_UP</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38900">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Spec작성자</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채지훈</a:t>
                      </a:r>
                      <a:endParaRPr sz="1200"/>
                    </a:p>
                    <a:p>
                      <a:pPr indent="0" lvl="0" marL="0" marR="0" rtl="0" algn="l">
                        <a:lnSpc>
                          <a:spcPct val="100000"/>
                        </a:lnSpc>
                        <a:spcBef>
                          <a:spcPts val="0"/>
                        </a:spcBef>
                        <a:spcAft>
                          <a:spcPts val="0"/>
                        </a:spcAft>
                        <a:buClr>
                          <a:srgbClr val="000000"/>
                        </a:buClr>
                        <a:buSzPts val="1200"/>
                        <a:buFont typeface="Arial"/>
                        <a:buNone/>
                      </a:pPr>
                      <a:r>
                        <a:t/>
                      </a:r>
                      <a:endParaRPr sz="12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작성일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2022-04-22</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개발자</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채지훈</a:t>
                      </a:r>
                      <a:endParaRPr sz="1200"/>
                    </a:p>
                    <a:p>
                      <a:pPr indent="0" lvl="0" marL="0" marR="0" rtl="0" algn="l">
                        <a:lnSpc>
                          <a:spcPct val="100000"/>
                        </a:lnSpc>
                        <a:spcBef>
                          <a:spcPts val="0"/>
                        </a:spcBef>
                        <a:spcAft>
                          <a:spcPts val="0"/>
                        </a:spcAft>
                        <a:buClr>
                          <a:srgbClr val="000000"/>
                        </a:buClr>
                        <a:buSzPts val="1200"/>
                        <a:buFont typeface="Arial"/>
                        <a:buNone/>
                      </a:pPr>
                      <a:r>
                        <a:t/>
                      </a:r>
                      <a:endParaRPr b="1" sz="1200">
                        <a:solidFill>
                          <a:schemeClr val="lt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개발완료일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03.15</a:t>
                      </a:r>
                      <a:endParaRPr sz="1200"/>
                    </a:p>
                    <a:p>
                      <a:pPr indent="0" lvl="0" marL="0" marR="0" rtl="0" algn="l">
                        <a:lnSpc>
                          <a:spcPct val="100000"/>
                        </a:lnSpc>
                        <a:spcBef>
                          <a:spcPts val="0"/>
                        </a:spcBef>
                        <a:spcAft>
                          <a:spcPts val="0"/>
                        </a:spcAft>
                        <a:buClr>
                          <a:srgbClr val="000000"/>
                        </a:buClr>
                        <a:buSzPts val="1200"/>
                        <a:buFont typeface="Arial"/>
                        <a:buNone/>
                      </a:pPr>
                      <a:r>
                        <a:t/>
                      </a:r>
                      <a:endParaRPr sz="1200" u="none" cap="none" strike="noStrike">
                        <a:solidFill>
                          <a:schemeClr val="lt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개발언어</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ABAP</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graphicFrame>
        <p:nvGraphicFramePr>
          <p:cNvPr id="263" name="Google Shape;263;p26"/>
          <p:cNvGraphicFramePr/>
          <p:nvPr/>
        </p:nvGraphicFramePr>
        <p:xfrm>
          <a:off x="0" y="1082588"/>
          <a:ext cx="3000000" cy="3000000"/>
        </p:xfrm>
        <a:graphic>
          <a:graphicData uri="http://schemas.openxmlformats.org/drawingml/2006/table">
            <a:tbl>
              <a:tblPr bandRow="1" firstRow="1">
                <a:noFill/>
                <a:tableStyleId>{615FFB58-A1F3-498A-B8B1-625E8BE47116}</a:tableStyleId>
              </a:tblPr>
              <a:tblGrid>
                <a:gridCol w="6096000"/>
                <a:gridCol w="6096000"/>
              </a:tblGrid>
              <a:tr h="311900">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스토리보드</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화면 레이아웃</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831225">
                <a:tc>
                  <a:txBody>
                    <a:bodyPr/>
                    <a:lstStyle/>
                    <a:p>
                      <a:pPr indent="0" lvl="0" marL="0" marR="0" rtl="0" algn="l">
                        <a:lnSpc>
                          <a:spcPct val="100000"/>
                        </a:lnSpc>
                        <a:spcBef>
                          <a:spcPts val="0"/>
                        </a:spcBef>
                        <a:spcAft>
                          <a:spcPts val="0"/>
                        </a:spcAft>
                        <a:buClr>
                          <a:srgbClr val="000000"/>
                        </a:buClr>
                        <a:buSzPts val="1400"/>
                        <a:buFont typeface="Arial"/>
                        <a:buNone/>
                      </a:pPr>
                      <a:r>
                        <a:rPr lang="ko-KR"/>
                        <a:t>2</a:t>
                      </a:r>
                      <a:r>
                        <a:rPr lang="ko-KR" sz="1400" u="none" cap="none" strike="noStrike"/>
                        <a:t>. </a:t>
                      </a:r>
                      <a:r>
                        <a:rPr lang="ko-KR"/>
                        <a:t>Batch Job</a:t>
                      </a:r>
                      <a:endParaRPr/>
                    </a:p>
                    <a:p>
                      <a:pPr indent="0" lvl="0" marL="0" rtl="0" algn="l">
                        <a:spcBef>
                          <a:spcPts val="0"/>
                        </a:spcBef>
                        <a:spcAft>
                          <a:spcPts val="0"/>
                        </a:spcAft>
                        <a:buClr>
                          <a:schemeClr val="dk1"/>
                        </a:buClr>
                        <a:buSzPts val="1100"/>
                        <a:buFont typeface="Arial"/>
                        <a:buNone/>
                      </a:pPr>
                      <a:r>
                        <a:rPr lang="ko-KR" sz="1300">
                          <a:latin typeface="Gulim"/>
                          <a:ea typeface="Gulim"/>
                          <a:cs typeface="Gulim"/>
                          <a:sym typeface="Gulim"/>
                        </a:rPr>
                        <a:t>위</a:t>
                      </a:r>
                      <a:r>
                        <a:rPr lang="ko-KR" sz="1300">
                          <a:latin typeface="Calibri"/>
                          <a:ea typeface="Calibri"/>
                          <a:cs typeface="Calibri"/>
                          <a:sym typeface="Calibri"/>
                        </a:rPr>
                        <a:t> </a:t>
                      </a:r>
                      <a:r>
                        <a:rPr lang="ko-KR" sz="1300">
                          <a:latin typeface="Gulim"/>
                          <a:ea typeface="Gulim"/>
                          <a:cs typeface="Gulim"/>
                          <a:sym typeface="Gulim"/>
                        </a:rPr>
                        <a:t>과정을</a:t>
                      </a:r>
                      <a:r>
                        <a:rPr lang="ko-KR" sz="1300">
                          <a:latin typeface="Calibri"/>
                          <a:ea typeface="Calibri"/>
                          <a:cs typeface="Calibri"/>
                          <a:sym typeface="Calibri"/>
                        </a:rPr>
                        <a:t> SM37 T-CODE</a:t>
                      </a:r>
                      <a:r>
                        <a:rPr lang="ko-KR" sz="1300">
                          <a:latin typeface="Gulim"/>
                          <a:ea typeface="Gulim"/>
                          <a:cs typeface="Gulim"/>
                          <a:sym typeface="Gulim"/>
                        </a:rPr>
                        <a:t>의</a:t>
                      </a:r>
                      <a:r>
                        <a:rPr lang="ko-KR" sz="1300">
                          <a:latin typeface="Calibri"/>
                          <a:ea typeface="Calibri"/>
                          <a:cs typeface="Calibri"/>
                          <a:sym typeface="Calibri"/>
                        </a:rPr>
                        <a:t> Batch Job</a:t>
                      </a:r>
                      <a:r>
                        <a:rPr lang="ko-KR" sz="1300">
                          <a:latin typeface="Gulim"/>
                          <a:ea typeface="Gulim"/>
                          <a:cs typeface="Gulim"/>
                          <a:sym typeface="Gulim"/>
                        </a:rPr>
                        <a:t>을</a:t>
                      </a:r>
                      <a:r>
                        <a:rPr lang="ko-KR" sz="1300">
                          <a:latin typeface="Calibri"/>
                          <a:ea typeface="Calibri"/>
                          <a:cs typeface="Calibri"/>
                          <a:sym typeface="Calibri"/>
                        </a:rPr>
                        <a:t> </a:t>
                      </a:r>
                      <a:r>
                        <a:rPr lang="ko-KR" sz="1300">
                          <a:latin typeface="Gulim"/>
                          <a:ea typeface="Gulim"/>
                          <a:cs typeface="Gulim"/>
                          <a:sym typeface="Gulim"/>
                        </a:rPr>
                        <a:t>통해</a:t>
                      </a:r>
                      <a:r>
                        <a:rPr lang="ko-KR" sz="1300">
                          <a:latin typeface="Calibri"/>
                          <a:ea typeface="Calibri"/>
                          <a:cs typeface="Calibri"/>
                          <a:sym typeface="Calibri"/>
                        </a:rPr>
                        <a:t> </a:t>
                      </a:r>
                      <a:r>
                        <a:rPr lang="ko-KR" sz="1300">
                          <a:latin typeface="Gulim"/>
                          <a:ea typeface="Gulim"/>
                          <a:cs typeface="Gulim"/>
                          <a:sym typeface="Gulim"/>
                        </a:rPr>
                        <a:t>매일</a:t>
                      </a:r>
                      <a:r>
                        <a:rPr lang="ko-KR" sz="1300">
                          <a:latin typeface="Calibri"/>
                          <a:ea typeface="Calibri"/>
                          <a:cs typeface="Calibri"/>
                          <a:sym typeface="Calibri"/>
                        </a:rPr>
                        <a:t> </a:t>
                      </a:r>
                      <a:r>
                        <a:rPr lang="ko-KR" sz="1300">
                          <a:latin typeface="Gulim"/>
                          <a:ea typeface="Gulim"/>
                          <a:cs typeface="Gulim"/>
                          <a:sym typeface="Gulim"/>
                        </a:rPr>
                        <a:t>자동으로</a:t>
                      </a:r>
                      <a:r>
                        <a:rPr lang="ko-KR" sz="1300">
                          <a:latin typeface="Calibri"/>
                          <a:ea typeface="Calibri"/>
                          <a:cs typeface="Calibri"/>
                          <a:sym typeface="Calibri"/>
                        </a:rPr>
                        <a:t> </a:t>
                      </a:r>
                      <a:r>
                        <a:rPr lang="ko-KR" sz="1300">
                          <a:latin typeface="Gulim"/>
                          <a:ea typeface="Gulim"/>
                          <a:cs typeface="Gulim"/>
                          <a:sym typeface="Gulim"/>
                        </a:rPr>
                        <a:t>실행되도록</a:t>
                      </a:r>
                      <a:r>
                        <a:rPr lang="ko-KR" sz="1300">
                          <a:latin typeface="Calibri"/>
                          <a:ea typeface="Calibri"/>
                          <a:cs typeface="Calibri"/>
                          <a:sym typeface="Calibri"/>
                        </a:rPr>
                        <a:t> </a:t>
                      </a:r>
                      <a:r>
                        <a:rPr lang="ko-KR" sz="1300">
                          <a:latin typeface="Gulim"/>
                          <a:ea typeface="Gulim"/>
                          <a:cs typeface="Gulim"/>
                          <a:sym typeface="Gulim"/>
                        </a:rPr>
                        <a:t>한다</a:t>
                      </a:r>
                      <a:r>
                        <a:rPr lang="ko-KR" sz="1300">
                          <a:latin typeface="Calibri"/>
                          <a:ea typeface="Calibri"/>
                          <a:cs typeface="Calibri"/>
                          <a:sym typeface="Calibri"/>
                        </a:rPr>
                        <a:t>.</a:t>
                      </a:r>
                      <a:endParaRPr sz="13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ko-KR" sz="1100" u="none" cap="none" strike="noStrike"/>
                        <a:t>(</a:t>
                      </a:r>
                      <a:r>
                        <a:rPr lang="ko-KR" sz="1100"/>
                        <a:t>Batch Job 샐행 기록</a:t>
                      </a:r>
                      <a:r>
                        <a:rPr lang="ko-KR" sz="1100" u="none" cap="none" strike="noStrike"/>
                        <a:t>)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pic>
        <p:nvPicPr>
          <p:cNvPr id="264" name="Google Shape;264;p26"/>
          <p:cNvPicPr preferRelativeResize="0"/>
          <p:nvPr/>
        </p:nvPicPr>
        <p:blipFill>
          <a:blip r:embed="rId4">
            <a:alphaModFix/>
          </a:blip>
          <a:stretch>
            <a:fillRect/>
          </a:stretch>
        </p:blipFill>
        <p:spPr>
          <a:xfrm>
            <a:off x="6210300" y="1800225"/>
            <a:ext cx="5513875" cy="2814775"/>
          </a:xfrm>
          <a:prstGeom prst="rect">
            <a:avLst/>
          </a:prstGeom>
          <a:noFill/>
          <a:ln>
            <a:noFill/>
          </a:ln>
        </p:spPr>
      </p:pic>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486D"/>
        </a:solidFill>
      </p:bgPr>
    </p:bg>
    <p:spTree>
      <p:nvGrpSpPr>
        <p:cNvPr id="269" name="Shape 269"/>
        <p:cNvGrpSpPr/>
        <p:nvPr/>
      </p:nvGrpSpPr>
      <p:grpSpPr>
        <a:xfrm>
          <a:off x="0" y="0"/>
          <a:ext cx="0" cy="0"/>
          <a:chOff x="0" y="0"/>
          <a:chExt cx="0" cy="0"/>
        </a:xfrm>
      </p:grpSpPr>
      <p:cxnSp>
        <p:nvCxnSpPr>
          <p:cNvPr id="270" name="Google Shape;270;p27"/>
          <p:cNvCxnSpPr/>
          <p:nvPr/>
        </p:nvCxnSpPr>
        <p:spPr>
          <a:xfrm>
            <a:off x="0" y="6225715"/>
            <a:ext cx="12192000" cy="0"/>
          </a:xfrm>
          <a:prstGeom prst="straightConnector1">
            <a:avLst/>
          </a:prstGeom>
          <a:noFill/>
          <a:ln cap="flat" cmpd="sng" w="9525">
            <a:solidFill>
              <a:schemeClr val="lt1"/>
            </a:solidFill>
            <a:prstDash val="solid"/>
            <a:round/>
            <a:headEnd len="sm" w="sm" type="none"/>
            <a:tailEnd len="sm" w="sm" type="none"/>
          </a:ln>
        </p:spPr>
      </p:cxnSp>
      <p:pic>
        <p:nvPicPr>
          <p:cNvPr id="271" name="Google Shape;271;p27"/>
          <p:cNvPicPr preferRelativeResize="0"/>
          <p:nvPr/>
        </p:nvPicPr>
        <p:blipFill rotWithShape="1">
          <a:blip r:embed="rId3">
            <a:alphaModFix/>
          </a:blip>
          <a:srcRect b="0" l="0" r="0" t="0"/>
          <a:stretch/>
        </p:blipFill>
        <p:spPr>
          <a:xfrm>
            <a:off x="10251201" y="6225731"/>
            <a:ext cx="1940809" cy="611644"/>
          </a:xfrm>
          <a:prstGeom prst="rect">
            <a:avLst/>
          </a:prstGeom>
          <a:noFill/>
          <a:ln>
            <a:noFill/>
          </a:ln>
        </p:spPr>
      </p:pic>
      <p:sp>
        <p:nvSpPr>
          <p:cNvPr id="272" name="Google Shape;272;p27"/>
          <p:cNvSpPr txBox="1"/>
          <p:nvPr/>
        </p:nvSpPr>
        <p:spPr>
          <a:xfrm>
            <a:off x="2560086" y="0"/>
            <a:ext cx="69072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chemeClr val="lt1"/>
                </a:solidFill>
                <a:latin typeface="Arial"/>
                <a:ea typeface="Arial"/>
                <a:cs typeface="Arial"/>
                <a:sym typeface="Arial"/>
              </a:rPr>
              <a:t>프로그램 상세 사양서</a:t>
            </a:r>
            <a:endParaRPr b="1" i="0" sz="2400" u="none" cap="none" strike="noStrike">
              <a:solidFill>
                <a:schemeClr val="lt1"/>
              </a:solidFill>
              <a:latin typeface="Arial"/>
              <a:ea typeface="Arial"/>
              <a:cs typeface="Arial"/>
              <a:sym typeface="Arial"/>
            </a:endParaRPr>
          </a:p>
        </p:txBody>
      </p:sp>
      <p:graphicFrame>
        <p:nvGraphicFramePr>
          <p:cNvPr id="273" name="Google Shape;273;p27"/>
          <p:cNvGraphicFramePr/>
          <p:nvPr/>
        </p:nvGraphicFramePr>
        <p:xfrm>
          <a:off x="0" y="404810"/>
          <a:ext cx="3000000" cy="3000000"/>
        </p:xfrm>
        <a:graphic>
          <a:graphicData uri="http://schemas.openxmlformats.org/drawingml/2006/table">
            <a:tbl>
              <a:tblPr bandRow="1" firstRow="1">
                <a:noFill/>
                <a:tableStyleId>{615FFB58-A1F3-498A-B8B1-625E8BE47116}</a:tableStyleId>
              </a:tblPr>
              <a:tblGrid>
                <a:gridCol w="1219200"/>
                <a:gridCol w="1219200"/>
                <a:gridCol w="1219200"/>
                <a:gridCol w="1219200"/>
                <a:gridCol w="1219200"/>
                <a:gridCol w="1219200"/>
                <a:gridCol w="1219200"/>
                <a:gridCol w="817400"/>
                <a:gridCol w="981775"/>
                <a:gridCol w="1858425"/>
              </a:tblGrid>
              <a:tr h="338900">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solidFill>
                            <a:schemeClr val="lt1"/>
                          </a:solidFill>
                        </a:rPr>
                        <a:t>기능/개요</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1200"/>
                        <a:buFont typeface="Arial"/>
                        <a:buNone/>
                      </a:pPr>
                      <a:r>
                        <a:rPr b="0" lang="ko-KR" sz="1200">
                          <a:solidFill>
                            <a:schemeClr val="dk1"/>
                          </a:solidFill>
                        </a:rPr>
                        <a:t>재고, 상품 정보 조회 및 재고 이전 요청(1)</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프로그램명</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0" lang="ko-KR" sz="1200">
                          <a:solidFill>
                            <a:schemeClr val="dk1"/>
                          </a:solidFill>
                        </a:rPr>
                        <a:t>ZUI_BRC_STK</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38900">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Spec작성자</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채지훈</a:t>
                      </a:r>
                      <a:endParaRPr sz="1200"/>
                    </a:p>
                    <a:p>
                      <a:pPr indent="0" lvl="0" marL="0" marR="0" rtl="0" algn="l">
                        <a:lnSpc>
                          <a:spcPct val="100000"/>
                        </a:lnSpc>
                        <a:spcBef>
                          <a:spcPts val="0"/>
                        </a:spcBef>
                        <a:spcAft>
                          <a:spcPts val="0"/>
                        </a:spcAft>
                        <a:buClr>
                          <a:srgbClr val="000000"/>
                        </a:buClr>
                        <a:buSzPts val="1200"/>
                        <a:buFont typeface="Arial"/>
                        <a:buNone/>
                      </a:pPr>
                      <a:r>
                        <a:t/>
                      </a:r>
                      <a:endParaRPr sz="12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작성일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2022-04-22</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개발자</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채지훈</a:t>
                      </a:r>
                      <a:endParaRPr sz="1200"/>
                    </a:p>
                    <a:p>
                      <a:pPr indent="0" lvl="0" marL="0" marR="0" rtl="0" algn="l">
                        <a:lnSpc>
                          <a:spcPct val="100000"/>
                        </a:lnSpc>
                        <a:spcBef>
                          <a:spcPts val="0"/>
                        </a:spcBef>
                        <a:spcAft>
                          <a:spcPts val="0"/>
                        </a:spcAft>
                        <a:buClr>
                          <a:srgbClr val="000000"/>
                        </a:buClr>
                        <a:buSzPts val="1200"/>
                        <a:buFont typeface="Arial"/>
                        <a:buNone/>
                      </a:pPr>
                      <a:r>
                        <a:t/>
                      </a:r>
                      <a:endParaRPr b="1" sz="1200">
                        <a:solidFill>
                          <a:schemeClr val="lt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개발완료일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03.19</a:t>
                      </a:r>
                      <a:endParaRPr sz="1200"/>
                    </a:p>
                    <a:p>
                      <a:pPr indent="0" lvl="0" marL="0" marR="0" rtl="0" algn="l">
                        <a:lnSpc>
                          <a:spcPct val="100000"/>
                        </a:lnSpc>
                        <a:spcBef>
                          <a:spcPts val="0"/>
                        </a:spcBef>
                        <a:spcAft>
                          <a:spcPts val="0"/>
                        </a:spcAft>
                        <a:buClr>
                          <a:srgbClr val="000000"/>
                        </a:buClr>
                        <a:buSzPts val="1200"/>
                        <a:buFont typeface="Arial"/>
                        <a:buNone/>
                      </a:pPr>
                      <a:r>
                        <a:t/>
                      </a:r>
                      <a:endParaRPr sz="1200" u="none" cap="none" strike="noStrike">
                        <a:solidFill>
                          <a:schemeClr val="lt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a:t>
                      </a:r>
                      <a:r>
                        <a:rPr b="1" lang="ko-KR" sz="1200">
                          <a:solidFill>
                            <a:schemeClr val="lt1"/>
                          </a:solidFill>
                        </a:rPr>
                        <a:t>분야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a:t>SAP UI5</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graphicFrame>
        <p:nvGraphicFramePr>
          <p:cNvPr id="274" name="Google Shape;274;p27"/>
          <p:cNvGraphicFramePr/>
          <p:nvPr/>
        </p:nvGraphicFramePr>
        <p:xfrm>
          <a:off x="0" y="1082588"/>
          <a:ext cx="3000000" cy="3000000"/>
        </p:xfrm>
        <a:graphic>
          <a:graphicData uri="http://schemas.openxmlformats.org/drawingml/2006/table">
            <a:tbl>
              <a:tblPr bandRow="1" firstRow="1">
                <a:noFill/>
                <a:tableStyleId>{615FFB58-A1F3-498A-B8B1-625E8BE47116}</a:tableStyleId>
              </a:tblPr>
              <a:tblGrid>
                <a:gridCol w="6096000"/>
                <a:gridCol w="6096000"/>
              </a:tblGrid>
              <a:tr h="311900">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스토리보드</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화면 레이아웃</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831225">
                <a:tc>
                  <a:txBody>
                    <a:bodyPr/>
                    <a:lstStyle/>
                    <a:p>
                      <a:pPr indent="0" lvl="0" marL="0" marR="0" rtl="0" algn="l">
                        <a:lnSpc>
                          <a:spcPct val="100000"/>
                        </a:lnSpc>
                        <a:spcBef>
                          <a:spcPts val="0"/>
                        </a:spcBef>
                        <a:spcAft>
                          <a:spcPts val="0"/>
                        </a:spcAft>
                        <a:buClr>
                          <a:srgbClr val="000000"/>
                        </a:buClr>
                        <a:buSzPts val="1400"/>
                        <a:buFont typeface="Arial"/>
                        <a:buNone/>
                      </a:pPr>
                      <a:r>
                        <a:rPr lang="ko-KR"/>
                        <a:t>1</a:t>
                      </a:r>
                      <a:r>
                        <a:rPr lang="ko-KR" sz="1400" u="none" cap="none" strike="noStrike"/>
                        <a:t>. </a:t>
                      </a:r>
                      <a:r>
                        <a:rPr lang="ko-KR"/>
                        <a:t>개요</a:t>
                      </a:r>
                      <a:endParaRPr/>
                    </a:p>
                    <a:p>
                      <a:pPr indent="0" lvl="0" marL="127000" rtl="0" algn="l">
                        <a:spcBef>
                          <a:spcPts val="0"/>
                        </a:spcBef>
                        <a:spcAft>
                          <a:spcPts val="0"/>
                        </a:spcAft>
                        <a:buClr>
                          <a:schemeClr val="dk1"/>
                        </a:buClr>
                        <a:buSzPts val="1100"/>
                        <a:buFont typeface="Arial"/>
                        <a:buNone/>
                      </a:pPr>
                      <a:r>
                        <a:rPr lang="ko-KR" sz="1300">
                          <a:latin typeface="Malgun Gothic"/>
                          <a:ea typeface="Malgun Gothic"/>
                          <a:cs typeface="Malgun Gothic"/>
                          <a:sym typeface="Malgun Gothic"/>
                        </a:rPr>
                        <a:t>세개의 다른 업무를 수행하는 View를 Flexible Column Layout 으로 묶어 유기적인 프로세스를 구축</a:t>
                      </a:r>
                      <a:endParaRPr sz="1300">
                        <a:latin typeface="Malgun Gothic"/>
                        <a:ea typeface="Malgun Gothic"/>
                        <a:cs typeface="Malgun Gothic"/>
                        <a:sym typeface="Malgun Gothic"/>
                      </a:endParaRPr>
                    </a:p>
                    <a:p>
                      <a:pPr indent="0" lvl="0" marL="127000" rtl="0" algn="l">
                        <a:spcBef>
                          <a:spcPts val="0"/>
                        </a:spcBef>
                        <a:spcAft>
                          <a:spcPts val="0"/>
                        </a:spcAft>
                        <a:buClr>
                          <a:schemeClr val="dk1"/>
                        </a:buClr>
                        <a:buSzPts val="1100"/>
                        <a:buFont typeface="Arial"/>
                        <a:buNone/>
                      </a:pPr>
                      <a:r>
                        <a:t/>
                      </a:r>
                      <a:endParaRPr sz="1300">
                        <a:latin typeface="Malgun Gothic"/>
                        <a:ea typeface="Malgun Gothic"/>
                        <a:cs typeface="Malgun Gothic"/>
                        <a:sym typeface="Malgun Gothic"/>
                      </a:endParaRPr>
                    </a:p>
                    <a:p>
                      <a:pPr indent="0" lvl="0" marL="584200" rtl="0" algn="l">
                        <a:spcBef>
                          <a:spcPts val="0"/>
                        </a:spcBef>
                        <a:spcAft>
                          <a:spcPts val="0"/>
                        </a:spcAft>
                        <a:buClr>
                          <a:schemeClr val="dk1"/>
                        </a:buClr>
                        <a:buSzPts val="1100"/>
                        <a:buFont typeface="Arial"/>
                        <a:buNone/>
                      </a:pPr>
                      <a:r>
                        <a:t/>
                      </a:r>
                      <a:endParaRPr sz="1300">
                        <a:latin typeface="Malgun Gothic"/>
                        <a:ea typeface="Malgun Gothic"/>
                        <a:cs typeface="Malgun Gothic"/>
                        <a:sym typeface="Malgun Gothic"/>
                      </a:endParaRPr>
                    </a:p>
                    <a:p>
                      <a:pPr indent="0" lvl="0" marL="457200" rtl="0" algn="l">
                        <a:spcBef>
                          <a:spcPts val="0"/>
                        </a:spcBef>
                        <a:spcAft>
                          <a:spcPts val="0"/>
                        </a:spcAft>
                        <a:buNone/>
                      </a:pPr>
                      <a:r>
                        <a:rPr b="1" lang="ko-KR" sz="1300">
                          <a:latin typeface="Malgun Gothic"/>
                          <a:ea typeface="Malgun Gothic"/>
                          <a:cs typeface="Malgun Gothic"/>
                          <a:sym typeface="Malgun Gothic"/>
                        </a:rPr>
                        <a:t>I. Stock Check</a:t>
                      </a:r>
                      <a:endParaRPr b="1" sz="1300">
                        <a:latin typeface="Malgun Gothic"/>
                        <a:ea typeface="Malgun Gothic"/>
                        <a:cs typeface="Malgun Gothic"/>
                        <a:sym typeface="Malgun Gothic"/>
                      </a:endParaRPr>
                    </a:p>
                    <a:p>
                      <a:pPr indent="0" lvl="0" marL="787400" rtl="0" algn="l">
                        <a:spcBef>
                          <a:spcPts val="0"/>
                        </a:spcBef>
                        <a:spcAft>
                          <a:spcPts val="0"/>
                        </a:spcAft>
                        <a:buNone/>
                      </a:pPr>
                      <a:r>
                        <a:rPr lang="ko-KR" sz="1100">
                          <a:latin typeface="Malgun Gothic"/>
                          <a:ea typeface="Malgun Gothic"/>
                          <a:cs typeface="Malgun Gothic"/>
                          <a:sym typeface="Malgun Gothic"/>
                        </a:rPr>
                        <a:t>OData Service 단에서 제한적으로 데이터를 가지고 와 로그인한 계정의 지점 정보만 필터링하여 제공</a:t>
                      </a:r>
                      <a:endParaRPr b="1" sz="1100">
                        <a:latin typeface="Malgun Gothic"/>
                        <a:ea typeface="Malgun Gothic"/>
                        <a:cs typeface="Malgun Gothic"/>
                        <a:sym typeface="Malgun Gothic"/>
                      </a:endParaRPr>
                    </a:p>
                    <a:p>
                      <a:pPr indent="0" lvl="0" marL="787400" rtl="0" algn="l">
                        <a:spcBef>
                          <a:spcPts val="0"/>
                        </a:spcBef>
                        <a:spcAft>
                          <a:spcPts val="0"/>
                        </a:spcAft>
                        <a:buNone/>
                      </a:pPr>
                      <a:r>
                        <a:rPr lang="ko-KR" sz="1100">
                          <a:latin typeface="Malgun Gothic"/>
                          <a:ea typeface="Malgun Gothic"/>
                          <a:cs typeface="Malgun Gothic"/>
                          <a:sym typeface="Malgun Gothic"/>
                        </a:rPr>
                        <a:t>SearchField를 활용하여 입력된 값이 상품 코드 or 상품명에 포함된 상품을 필터링 하여 Display</a:t>
                      </a:r>
                      <a:endParaRPr sz="1100">
                        <a:latin typeface="Malgun Gothic"/>
                        <a:ea typeface="Malgun Gothic"/>
                        <a:cs typeface="Malgun Gothic"/>
                        <a:sym typeface="Malgun Gothic"/>
                      </a:endParaRPr>
                    </a:p>
                    <a:p>
                      <a:pPr indent="0" lvl="0" marL="787400" rtl="0" algn="l">
                        <a:spcBef>
                          <a:spcPts val="0"/>
                        </a:spcBef>
                        <a:spcAft>
                          <a:spcPts val="0"/>
                        </a:spcAft>
                        <a:buNone/>
                      </a:pPr>
                      <a:r>
                        <a:rPr lang="ko-KR" sz="1100">
                          <a:latin typeface="Malgun Gothic"/>
                          <a:ea typeface="Malgun Gothic"/>
                          <a:cs typeface="Malgun Gothic"/>
                          <a:sym typeface="Malgun Gothic"/>
                        </a:rPr>
                        <a:t>테이블 상단에 SORT 기능 조작 버튼 생성</a:t>
                      </a:r>
                      <a:endParaRPr sz="700">
                        <a:latin typeface="Malgun Gothic"/>
                        <a:ea typeface="Malgun Gothic"/>
                        <a:cs typeface="Malgun Gothic"/>
                        <a:sym typeface="Malgun Gothic"/>
                      </a:endParaRPr>
                    </a:p>
                    <a:p>
                      <a:pPr indent="-279400" lvl="0" marL="1295400" rtl="0" algn="l">
                        <a:spcBef>
                          <a:spcPts val="0"/>
                        </a:spcBef>
                        <a:spcAft>
                          <a:spcPts val="0"/>
                        </a:spcAft>
                        <a:buClr>
                          <a:schemeClr val="dk1"/>
                        </a:buClr>
                        <a:buSzPts val="800"/>
                        <a:buFont typeface="Noto Sans Symbols"/>
                        <a:buChar char="■"/>
                      </a:pPr>
                      <a:r>
                        <a:rPr lang="ko-KR" sz="1000">
                          <a:latin typeface="Malgun Gothic"/>
                          <a:ea typeface="Malgun Gothic"/>
                          <a:cs typeface="Malgun Gothic"/>
                          <a:sym typeface="Malgun Gothic"/>
                        </a:rPr>
                        <a:t>토글 버튼을 통해 상품 코드 / 재고량 으로 정렬 기준 변경 가능 </a:t>
                      </a:r>
                      <a:endParaRPr sz="700">
                        <a:latin typeface="Malgun Gothic"/>
                        <a:ea typeface="Malgun Gothic"/>
                        <a:cs typeface="Malgun Gothic"/>
                        <a:sym typeface="Malgun Gothic"/>
                      </a:endParaRPr>
                    </a:p>
                    <a:p>
                      <a:pPr indent="-279400" lvl="0" marL="1295400" rtl="0" algn="l">
                        <a:spcBef>
                          <a:spcPts val="0"/>
                        </a:spcBef>
                        <a:spcAft>
                          <a:spcPts val="0"/>
                        </a:spcAft>
                        <a:buClr>
                          <a:schemeClr val="dk1"/>
                        </a:buClr>
                        <a:buSzPts val="800"/>
                        <a:buFont typeface="Noto Sans Symbols"/>
                        <a:buChar char="■"/>
                      </a:pPr>
                      <a:r>
                        <a:rPr lang="ko-KR" sz="1000">
                          <a:latin typeface="Malgun Gothic"/>
                          <a:ea typeface="Malgun Gothic"/>
                          <a:cs typeface="Malgun Gothic"/>
                          <a:sym typeface="Malgun Gothic"/>
                        </a:rPr>
                        <a:t>내림차순 오름차순 변경 가능 </a:t>
                      </a:r>
                      <a:endParaRPr sz="700">
                        <a:latin typeface="Malgun Gothic"/>
                        <a:ea typeface="Malgun Gothic"/>
                        <a:cs typeface="Malgun Gothic"/>
                        <a:sym typeface="Malgun Gothic"/>
                      </a:endParaRPr>
                    </a:p>
                    <a:p>
                      <a:pPr indent="0" lvl="0" marL="787400" rtl="0" algn="l">
                        <a:spcBef>
                          <a:spcPts val="0"/>
                        </a:spcBef>
                        <a:spcAft>
                          <a:spcPts val="0"/>
                        </a:spcAft>
                        <a:buNone/>
                      </a:pPr>
                      <a:r>
                        <a:rPr lang="ko-KR" sz="1100">
                          <a:latin typeface="Malgun Gothic"/>
                          <a:ea typeface="Malgun Gothic"/>
                          <a:cs typeface="Malgun Gothic"/>
                          <a:sym typeface="Malgun Gothic"/>
                        </a:rPr>
                        <a:t>테이블에 상품정보와 재고 Display</a:t>
                      </a:r>
                      <a:endParaRPr sz="1100">
                        <a:latin typeface="Malgun Gothic"/>
                        <a:ea typeface="Malgun Gothic"/>
                        <a:cs typeface="Malgun Gothic"/>
                        <a:sym typeface="Malgun Gothic"/>
                      </a:endParaRPr>
                    </a:p>
                    <a:p>
                      <a:pPr indent="0" lvl="0" marL="787400" rtl="0" algn="l">
                        <a:spcBef>
                          <a:spcPts val="0"/>
                        </a:spcBef>
                        <a:spcAft>
                          <a:spcPts val="0"/>
                        </a:spcAft>
                        <a:buNone/>
                      </a:pPr>
                      <a:r>
                        <a:rPr lang="ko-KR" sz="1100">
                          <a:latin typeface="Malgun Gothic"/>
                          <a:ea typeface="Malgun Gothic"/>
                          <a:cs typeface="Malgun Gothic"/>
                          <a:sym typeface="Malgun Gothic"/>
                        </a:rPr>
                        <a:t>마이크로 차트를 활용하여 각 상품의 재고, 안전재고, 입고 예정 수량을 Display</a:t>
                      </a:r>
                      <a:endParaRPr sz="1100">
                        <a:latin typeface="Malgun Gothic"/>
                        <a:ea typeface="Malgun Gothic"/>
                        <a:cs typeface="Malgun Gothic"/>
                        <a:sym typeface="Malgun Gothic"/>
                      </a:endParaRPr>
                    </a:p>
                    <a:p>
                      <a:pPr indent="0" lvl="0" marL="787400" rtl="0" algn="l">
                        <a:spcBef>
                          <a:spcPts val="0"/>
                        </a:spcBef>
                        <a:spcAft>
                          <a:spcPts val="0"/>
                        </a:spcAft>
                        <a:buNone/>
                      </a:pPr>
                      <a:r>
                        <a:rPr lang="ko-KR" sz="1100">
                          <a:latin typeface="Malgun Gothic"/>
                          <a:ea typeface="Malgun Gothic"/>
                          <a:cs typeface="Malgun Gothic"/>
                          <a:sym typeface="Malgun Gothic"/>
                        </a:rPr>
                        <a:t>테이블 클릭 시 다음 View로 넘어간다.</a:t>
                      </a:r>
                      <a:endParaRPr b="1" sz="1300">
                        <a:latin typeface="Malgun Gothic"/>
                        <a:ea typeface="Malgun Gothic"/>
                        <a:cs typeface="Malgun Gothic"/>
                        <a:sym typeface="Malgun Gothic"/>
                      </a:endParaRPr>
                    </a:p>
                    <a:p>
                      <a:pPr indent="0" lvl="0" marL="457200" rtl="0" algn="l">
                        <a:spcBef>
                          <a:spcPts val="0"/>
                        </a:spcBef>
                        <a:spcAft>
                          <a:spcPts val="0"/>
                        </a:spcAft>
                        <a:buNone/>
                      </a:pPr>
                      <a:r>
                        <a:t/>
                      </a:r>
                      <a:endParaRPr b="1" sz="1300">
                        <a:latin typeface="Malgun Gothic"/>
                        <a:ea typeface="Malgun Gothic"/>
                        <a:cs typeface="Malgun Gothic"/>
                        <a:sym typeface="Malgun Gothic"/>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rPr lang="ko-KR" sz="1100"/>
                        <a:t>(검색기능)</a:t>
                      </a:r>
                      <a:endParaRPr sz="1100"/>
                    </a:p>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rPr lang="ko-KR" sz="1100"/>
                        <a:t>(정렬기능)</a:t>
                      </a:r>
                      <a:endParaRPr sz="1100"/>
                    </a:p>
                    <a:p>
                      <a:pPr indent="0" lvl="0" marL="0" marR="0" rtl="0" algn="l">
                        <a:lnSpc>
                          <a:spcPct val="100000"/>
                        </a:lnSpc>
                        <a:spcBef>
                          <a:spcPts val="0"/>
                        </a:spcBef>
                        <a:spcAft>
                          <a:spcPts val="0"/>
                        </a:spcAft>
                        <a:buClr>
                          <a:srgbClr val="000000"/>
                        </a:buClr>
                        <a:buSzPts val="1100"/>
                        <a:buFont typeface="Arial"/>
                        <a:buNone/>
                      </a:pPr>
                      <a:r>
                        <a:t/>
                      </a:r>
                      <a:endParaRPr sz="11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pic>
        <p:nvPicPr>
          <p:cNvPr id="275" name="Google Shape;275;p27"/>
          <p:cNvPicPr preferRelativeResize="0"/>
          <p:nvPr/>
        </p:nvPicPr>
        <p:blipFill>
          <a:blip r:embed="rId4">
            <a:alphaModFix/>
          </a:blip>
          <a:stretch>
            <a:fillRect/>
          </a:stretch>
        </p:blipFill>
        <p:spPr>
          <a:xfrm>
            <a:off x="6248025" y="3739452"/>
            <a:ext cx="2526900" cy="1159823"/>
          </a:xfrm>
          <a:prstGeom prst="rect">
            <a:avLst/>
          </a:prstGeom>
          <a:noFill/>
          <a:ln>
            <a:noFill/>
          </a:ln>
        </p:spPr>
      </p:pic>
      <p:pic>
        <p:nvPicPr>
          <p:cNvPr id="276" name="Google Shape;276;p27"/>
          <p:cNvPicPr preferRelativeResize="0"/>
          <p:nvPr/>
        </p:nvPicPr>
        <p:blipFill>
          <a:blip r:embed="rId5">
            <a:alphaModFix/>
          </a:blip>
          <a:stretch>
            <a:fillRect/>
          </a:stretch>
        </p:blipFill>
        <p:spPr>
          <a:xfrm>
            <a:off x="6248023" y="4921218"/>
            <a:ext cx="2526900" cy="1173855"/>
          </a:xfrm>
          <a:prstGeom prst="rect">
            <a:avLst/>
          </a:prstGeom>
          <a:noFill/>
          <a:ln>
            <a:noFill/>
          </a:ln>
        </p:spPr>
      </p:pic>
      <p:pic>
        <p:nvPicPr>
          <p:cNvPr id="277" name="Google Shape;277;p27"/>
          <p:cNvPicPr preferRelativeResize="0"/>
          <p:nvPr/>
        </p:nvPicPr>
        <p:blipFill>
          <a:blip r:embed="rId6">
            <a:alphaModFix/>
          </a:blip>
          <a:stretch>
            <a:fillRect/>
          </a:stretch>
        </p:blipFill>
        <p:spPr>
          <a:xfrm>
            <a:off x="6184325" y="1850179"/>
            <a:ext cx="2526899" cy="1240024"/>
          </a:xfrm>
          <a:prstGeom prst="rect">
            <a:avLst/>
          </a:prstGeom>
          <a:noFill/>
          <a:ln>
            <a:noFill/>
          </a:ln>
        </p:spPr>
      </p:pic>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486D"/>
        </a:solidFill>
      </p:bgPr>
    </p:bg>
    <p:spTree>
      <p:nvGrpSpPr>
        <p:cNvPr id="282" name="Shape 282"/>
        <p:cNvGrpSpPr/>
        <p:nvPr/>
      </p:nvGrpSpPr>
      <p:grpSpPr>
        <a:xfrm>
          <a:off x="0" y="0"/>
          <a:ext cx="0" cy="0"/>
          <a:chOff x="0" y="0"/>
          <a:chExt cx="0" cy="0"/>
        </a:xfrm>
      </p:grpSpPr>
      <p:cxnSp>
        <p:nvCxnSpPr>
          <p:cNvPr id="283" name="Google Shape;283;p28"/>
          <p:cNvCxnSpPr/>
          <p:nvPr/>
        </p:nvCxnSpPr>
        <p:spPr>
          <a:xfrm>
            <a:off x="0" y="6225715"/>
            <a:ext cx="12192000" cy="0"/>
          </a:xfrm>
          <a:prstGeom prst="straightConnector1">
            <a:avLst/>
          </a:prstGeom>
          <a:noFill/>
          <a:ln cap="flat" cmpd="sng" w="9525">
            <a:solidFill>
              <a:schemeClr val="lt1"/>
            </a:solidFill>
            <a:prstDash val="solid"/>
            <a:round/>
            <a:headEnd len="sm" w="sm" type="none"/>
            <a:tailEnd len="sm" w="sm" type="none"/>
          </a:ln>
        </p:spPr>
      </p:cxnSp>
      <p:pic>
        <p:nvPicPr>
          <p:cNvPr id="284" name="Google Shape;284;p28"/>
          <p:cNvPicPr preferRelativeResize="0"/>
          <p:nvPr/>
        </p:nvPicPr>
        <p:blipFill rotWithShape="1">
          <a:blip r:embed="rId3">
            <a:alphaModFix/>
          </a:blip>
          <a:srcRect b="0" l="0" r="0" t="0"/>
          <a:stretch/>
        </p:blipFill>
        <p:spPr>
          <a:xfrm>
            <a:off x="10251201" y="6225731"/>
            <a:ext cx="1940809" cy="611644"/>
          </a:xfrm>
          <a:prstGeom prst="rect">
            <a:avLst/>
          </a:prstGeom>
          <a:noFill/>
          <a:ln>
            <a:noFill/>
          </a:ln>
        </p:spPr>
      </p:pic>
      <p:sp>
        <p:nvSpPr>
          <p:cNvPr id="285" name="Google Shape;285;p28"/>
          <p:cNvSpPr txBox="1"/>
          <p:nvPr/>
        </p:nvSpPr>
        <p:spPr>
          <a:xfrm>
            <a:off x="2560086" y="0"/>
            <a:ext cx="69072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chemeClr val="lt1"/>
                </a:solidFill>
                <a:latin typeface="Arial"/>
                <a:ea typeface="Arial"/>
                <a:cs typeface="Arial"/>
                <a:sym typeface="Arial"/>
              </a:rPr>
              <a:t>프로그램 상세 사양서</a:t>
            </a:r>
            <a:endParaRPr b="1" i="0" sz="2400" u="none" cap="none" strike="noStrike">
              <a:solidFill>
                <a:schemeClr val="lt1"/>
              </a:solidFill>
              <a:latin typeface="Arial"/>
              <a:ea typeface="Arial"/>
              <a:cs typeface="Arial"/>
              <a:sym typeface="Arial"/>
            </a:endParaRPr>
          </a:p>
        </p:txBody>
      </p:sp>
      <p:graphicFrame>
        <p:nvGraphicFramePr>
          <p:cNvPr id="286" name="Google Shape;286;p28"/>
          <p:cNvGraphicFramePr/>
          <p:nvPr/>
        </p:nvGraphicFramePr>
        <p:xfrm>
          <a:off x="0" y="404810"/>
          <a:ext cx="3000000" cy="3000000"/>
        </p:xfrm>
        <a:graphic>
          <a:graphicData uri="http://schemas.openxmlformats.org/drawingml/2006/table">
            <a:tbl>
              <a:tblPr bandRow="1" firstRow="1">
                <a:noFill/>
                <a:tableStyleId>{615FFB58-A1F3-498A-B8B1-625E8BE47116}</a:tableStyleId>
              </a:tblPr>
              <a:tblGrid>
                <a:gridCol w="1219200"/>
                <a:gridCol w="1219200"/>
                <a:gridCol w="1219200"/>
                <a:gridCol w="1219200"/>
                <a:gridCol w="1219200"/>
                <a:gridCol w="1219200"/>
                <a:gridCol w="1219200"/>
                <a:gridCol w="817400"/>
                <a:gridCol w="981775"/>
                <a:gridCol w="1858425"/>
              </a:tblGrid>
              <a:tr h="338900">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solidFill>
                            <a:schemeClr val="lt1"/>
                          </a:solidFill>
                        </a:rPr>
                        <a:t>기능/개요</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1200"/>
                        <a:buFont typeface="Arial"/>
                        <a:buNone/>
                      </a:pPr>
                      <a:r>
                        <a:rPr b="0" lang="ko-KR" sz="1200">
                          <a:solidFill>
                            <a:schemeClr val="dk1"/>
                          </a:solidFill>
                        </a:rPr>
                        <a:t>재고, 상품 정보 조회 및 재고 이전 요청(2)</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프로그램명</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0" lang="ko-KR" sz="1200">
                          <a:solidFill>
                            <a:schemeClr val="dk1"/>
                          </a:solidFill>
                        </a:rPr>
                        <a:t>ZUI_BRC_STK</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38900">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Spec작성자</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채지훈</a:t>
                      </a:r>
                      <a:endParaRPr sz="1200"/>
                    </a:p>
                    <a:p>
                      <a:pPr indent="0" lvl="0" marL="0" marR="0" rtl="0" algn="l">
                        <a:lnSpc>
                          <a:spcPct val="100000"/>
                        </a:lnSpc>
                        <a:spcBef>
                          <a:spcPts val="0"/>
                        </a:spcBef>
                        <a:spcAft>
                          <a:spcPts val="0"/>
                        </a:spcAft>
                        <a:buClr>
                          <a:srgbClr val="000000"/>
                        </a:buClr>
                        <a:buSzPts val="1200"/>
                        <a:buFont typeface="Arial"/>
                        <a:buNone/>
                      </a:pPr>
                      <a:r>
                        <a:t/>
                      </a:r>
                      <a:endParaRPr sz="12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작성일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2022-04-22</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개발자</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채지훈</a:t>
                      </a:r>
                      <a:endParaRPr sz="1200"/>
                    </a:p>
                    <a:p>
                      <a:pPr indent="0" lvl="0" marL="0" marR="0" rtl="0" algn="l">
                        <a:lnSpc>
                          <a:spcPct val="100000"/>
                        </a:lnSpc>
                        <a:spcBef>
                          <a:spcPts val="0"/>
                        </a:spcBef>
                        <a:spcAft>
                          <a:spcPts val="0"/>
                        </a:spcAft>
                        <a:buClr>
                          <a:srgbClr val="000000"/>
                        </a:buClr>
                        <a:buSzPts val="1200"/>
                        <a:buFont typeface="Arial"/>
                        <a:buNone/>
                      </a:pPr>
                      <a:r>
                        <a:t/>
                      </a:r>
                      <a:endParaRPr b="1" sz="1200">
                        <a:solidFill>
                          <a:schemeClr val="lt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개발완료일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03.19</a:t>
                      </a:r>
                      <a:endParaRPr sz="1200" u="none" cap="none" strike="noStrike">
                        <a:solidFill>
                          <a:schemeClr val="lt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a:t>
                      </a:r>
                      <a:r>
                        <a:rPr b="1" lang="ko-KR" sz="1200">
                          <a:solidFill>
                            <a:schemeClr val="lt1"/>
                          </a:solidFill>
                        </a:rPr>
                        <a:t>분야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a:t>SAP UI5</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graphicFrame>
        <p:nvGraphicFramePr>
          <p:cNvPr id="287" name="Google Shape;287;p28"/>
          <p:cNvGraphicFramePr/>
          <p:nvPr/>
        </p:nvGraphicFramePr>
        <p:xfrm>
          <a:off x="0" y="1082588"/>
          <a:ext cx="3000000" cy="3000000"/>
        </p:xfrm>
        <a:graphic>
          <a:graphicData uri="http://schemas.openxmlformats.org/drawingml/2006/table">
            <a:tbl>
              <a:tblPr bandRow="1" firstRow="1">
                <a:noFill/>
                <a:tableStyleId>{615FFB58-A1F3-498A-B8B1-625E8BE47116}</a:tableStyleId>
              </a:tblPr>
              <a:tblGrid>
                <a:gridCol w="6096000"/>
                <a:gridCol w="6096000"/>
              </a:tblGrid>
              <a:tr h="311900">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스토리보드</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화면 레이아웃</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831225">
                <a:tc>
                  <a:txBody>
                    <a:bodyPr/>
                    <a:lstStyle/>
                    <a:p>
                      <a:pPr indent="0" lvl="0" marL="330200" rtl="0" algn="l">
                        <a:spcBef>
                          <a:spcPts val="0"/>
                        </a:spcBef>
                        <a:spcAft>
                          <a:spcPts val="0"/>
                        </a:spcAft>
                        <a:buNone/>
                      </a:pPr>
                      <a:r>
                        <a:t/>
                      </a:r>
                      <a:endParaRPr sz="1100">
                        <a:latin typeface="Malgun Gothic"/>
                        <a:ea typeface="Malgun Gothic"/>
                        <a:cs typeface="Malgun Gothic"/>
                        <a:sym typeface="Malgun Gothic"/>
                      </a:endParaRPr>
                    </a:p>
                    <a:p>
                      <a:pPr indent="0" lvl="0" marL="457200" rtl="0" algn="just">
                        <a:spcBef>
                          <a:spcPts val="0"/>
                        </a:spcBef>
                        <a:spcAft>
                          <a:spcPts val="0"/>
                        </a:spcAft>
                        <a:buNone/>
                      </a:pPr>
                      <a:r>
                        <a:rPr b="1" lang="ko-KR" sz="1300">
                          <a:latin typeface="Malgun Gothic"/>
                          <a:ea typeface="Malgun Gothic"/>
                          <a:cs typeface="Malgun Gothic"/>
                          <a:sym typeface="Malgun Gothic"/>
                        </a:rPr>
                        <a:t>II. </a:t>
                      </a:r>
                      <a:r>
                        <a:rPr b="1" lang="ko-KR" sz="1300">
                          <a:latin typeface="Malgun Gothic"/>
                          <a:ea typeface="Malgun Gothic"/>
                          <a:cs typeface="Malgun Gothic"/>
                          <a:sym typeface="Malgun Gothic"/>
                        </a:rPr>
                        <a:t>Product Information </a:t>
                      </a:r>
                      <a:endParaRPr b="1" sz="1300">
                        <a:latin typeface="Malgun Gothic"/>
                        <a:ea typeface="Malgun Gothic"/>
                        <a:cs typeface="Malgun Gothic"/>
                        <a:sym typeface="Malgun Gothic"/>
                      </a:endParaRPr>
                    </a:p>
                    <a:p>
                      <a:pPr indent="0" lvl="0" marL="787400" rtl="0" algn="l">
                        <a:spcBef>
                          <a:spcPts val="0"/>
                        </a:spcBef>
                        <a:spcAft>
                          <a:spcPts val="0"/>
                        </a:spcAft>
                        <a:buClr>
                          <a:schemeClr val="dk1"/>
                        </a:buClr>
                        <a:buSzPts val="1100"/>
                        <a:buFont typeface="Arial"/>
                        <a:buNone/>
                      </a:pPr>
                      <a:r>
                        <a:rPr b="1" lang="ko-KR" sz="800">
                          <a:latin typeface="Malgun Gothic"/>
                          <a:ea typeface="Malgun Gothic"/>
                          <a:cs typeface="Malgun Gothic"/>
                          <a:sym typeface="Malgun Gothic"/>
                        </a:rPr>
                        <a:t>Object Page Layout 을 활용하여 화면 구상</a:t>
                      </a:r>
                      <a:endParaRPr b="1" sz="800">
                        <a:latin typeface="Malgun Gothic"/>
                        <a:ea typeface="Malgun Gothic"/>
                        <a:cs typeface="Malgun Gothic"/>
                        <a:sym typeface="Malgun Gothic"/>
                      </a:endParaRPr>
                    </a:p>
                    <a:p>
                      <a:pPr indent="0" lvl="0" marL="787400" rtl="0" algn="l">
                        <a:spcBef>
                          <a:spcPts val="0"/>
                        </a:spcBef>
                        <a:spcAft>
                          <a:spcPts val="0"/>
                        </a:spcAft>
                        <a:buClr>
                          <a:schemeClr val="dk1"/>
                        </a:buClr>
                        <a:buSzPts val="1100"/>
                        <a:buFont typeface="Arial"/>
                        <a:buNone/>
                      </a:pPr>
                      <a:r>
                        <a:t/>
                      </a:r>
                      <a:endParaRPr sz="800">
                        <a:latin typeface="Malgun Gothic"/>
                        <a:ea typeface="Malgun Gothic"/>
                        <a:cs typeface="Malgun Gothic"/>
                        <a:sym typeface="Malgun Gothic"/>
                      </a:endParaRPr>
                    </a:p>
                    <a:p>
                      <a:pPr indent="0" lvl="0" marL="914400" rtl="0" algn="l">
                        <a:spcBef>
                          <a:spcPts val="0"/>
                        </a:spcBef>
                        <a:spcAft>
                          <a:spcPts val="0"/>
                        </a:spcAft>
                        <a:buNone/>
                      </a:pPr>
                      <a:r>
                        <a:rPr b="1" lang="ko-KR" sz="900">
                          <a:latin typeface="Malgun Gothic"/>
                          <a:ea typeface="Malgun Gothic"/>
                          <a:cs typeface="Malgun Gothic"/>
                          <a:sym typeface="Malgun Gothic"/>
                        </a:rPr>
                        <a:t>ObjectPageSection1</a:t>
                      </a:r>
                      <a:endParaRPr b="1" sz="900">
                        <a:latin typeface="Malgun Gothic"/>
                        <a:ea typeface="Malgun Gothic"/>
                        <a:cs typeface="Malgun Gothic"/>
                        <a:sym typeface="Malgun Gothic"/>
                      </a:endParaRPr>
                    </a:p>
                    <a:p>
                      <a:pPr indent="0" lvl="0" marL="787400" rtl="0" algn="l">
                        <a:spcBef>
                          <a:spcPts val="0"/>
                        </a:spcBef>
                        <a:spcAft>
                          <a:spcPts val="0"/>
                        </a:spcAft>
                        <a:buNone/>
                      </a:pPr>
                      <a:r>
                        <a:t/>
                      </a:r>
                      <a:endParaRPr b="1" sz="900">
                        <a:latin typeface="Malgun Gothic"/>
                        <a:ea typeface="Malgun Gothic"/>
                        <a:cs typeface="Malgun Gothic"/>
                        <a:sym typeface="Malgun Gothic"/>
                      </a:endParaRPr>
                    </a:p>
                    <a:p>
                      <a:pPr indent="-279400" lvl="0" marL="1371600" rtl="0" algn="l">
                        <a:spcBef>
                          <a:spcPts val="0"/>
                        </a:spcBef>
                        <a:spcAft>
                          <a:spcPts val="0"/>
                        </a:spcAft>
                        <a:buSzPts val="800"/>
                        <a:buFont typeface="Malgun Gothic"/>
                        <a:buChar char="●"/>
                      </a:pPr>
                      <a:r>
                        <a:rPr lang="ko-KR" sz="800">
                          <a:latin typeface="Malgun Gothic"/>
                          <a:ea typeface="Malgun Gothic"/>
                          <a:cs typeface="Malgun Gothic"/>
                          <a:sym typeface="Malgun Gothic"/>
                        </a:rPr>
                        <a:t>이전화면에서 선택한 상품의 상세 정보를 Display</a:t>
                      </a:r>
                      <a:endParaRPr sz="600">
                        <a:latin typeface="Malgun Gothic"/>
                        <a:ea typeface="Malgun Gothic"/>
                        <a:cs typeface="Malgun Gothic"/>
                        <a:sym typeface="Malgun Gothic"/>
                      </a:endParaRPr>
                    </a:p>
                    <a:p>
                      <a:pPr indent="-279400" lvl="0" marL="1371600" rtl="0" algn="l">
                        <a:spcBef>
                          <a:spcPts val="0"/>
                        </a:spcBef>
                        <a:spcAft>
                          <a:spcPts val="0"/>
                        </a:spcAft>
                        <a:buSzPts val="800"/>
                        <a:buFont typeface="Malgun Gothic"/>
                        <a:buChar char="●"/>
                      </a:pPr>
                      <a:r>
                        <a:rPr lang="ko-KR" sz="800">
                          <a:latin typeface="Malgun Gothic"/>
                          <a:ea typeface="Malgun Gothic"/>
                          <a:cs typeface="Malgun Gothic"/>
                          <a:sym typeface="Malgun Gothic"/>
                        </a:rPr>
                        <a:t>차트를 통해 상품의 재고, 안전재고, 입고 예정 수량을 Display </a:t>
                      </a:r>
                      <a:endParaRPr sz="800">
                        <a:latin typeface="Malgun Gothic"/>
                        <a:ea typeface="Malgun Gothic"/>
                        <a:cs typeface="Malgun Gothic"/>
                        <a:sym typeface="Malgun Gothic"/>
                      </a:endParaRPr>
                    </a:p>
                    <a:p>
                      <a:pPr indent="0" lvl="0" marL="0" rtl="0" algn="l">
                        <a:spcBef>
                          <a:spcPts val="0"/>
                        </a:spcBef>
                        <a:spcAft>
                          <a:spcPts val="0"/>
                        </a:spcAft>
                        <a:buNone/>
                      </a:pPr>
                      <a:r>
                        <a:t/>
                      </a:r>
                      <a:endParaRPr sz="800">
                        <a:latin typeface="Malgun Gothic"/>
                        <a:ea typeface="Malgun Gothic"/>
                        <a:cs typeface="Malgun Gothic"/>
                        <a:sym typeface="Malgun Gothic"/>
                      </a:endParaRPr>
                    </a:p>
                    <a:p>
                      <a:pPr indent="0" lvl="0" marL="0" rtl="0" algn="l">
                        <a:spcBef>
                          <a:spcPts val="0"/>
                        </a:spcBef>
                        <a:spcAft>
                          <a:spcPts val="0"/>
                        </a:spcAft>
                        <a:buNone/>
                      </a:pPr>
                      <a:r>
                        <a:t/>
                      </a:r>
                      <a:endParaRPr sz="800">
                        <a:latin typeface="Malgun Gothic"/>
                        <a:ea typeface="Malgun Gothic"/>
                        <a:cs typeface="Malgun Gothic"/>
                        <a:sym typeface="Malgun Gothic"/>
                      </a:endParaRPr>
                    </a:p>
                    <a:p>
                      <a:pPr indent="0" lvl="0" marL="0" rtl="0" algn="l">
                        <a:spcBef>
                          <a:spcPts val="0"/>
                        </a:spcBef>
                        <a:spcAft>
                          <a:spcPts val="0"/>
                        </a:spcAft>
                        <a:buNone/>
                      </a:pPr>
                      <a:r>
                        <a:t/>
                      </a:r>
                      <a:endParaRPr sz="800">
                        <a:latin typeface="Malgun Gothic"/>
                        <a:ea typeface="Malgun Gothic"/>
                        <a:cs typeface="Malgun Gothic"/>
                        <a:sym typeface="Malgun Gothic"/>
                      </a:endParaRPr>
                    </a:p>
                    <a:p>
                      <a:pPr indent="0" lvl="0" marL="914400" rtl="0" algn="l">
                        <a:spcBef>
                          <a:spcPts val="0"/>
                        </a:spcBef>
                        <a:spcAft>
                          <a:spcPts val="0"/>
                        </a:spcAft>
                        <a:buNone/>
                      </a:pPr>
                      <a:r>
                        <a:rPr b="1" lang="ko-KR" sz="900">
                          <a:latin typeface="Malgun Gothic"/>
                          <a:ea typeface="Malgun Gothic"/>
                          <a:cs typeface="Malgun Gothic"/>
                          <a:sym typeface="Malgun Gothic"/>
                        </a:rPr>
                        <a:t>ObjectPageSection2</a:t>
                      </a:r>
                      <a:endParaRPr b="1" sz="900">
                        <a:latin typeface="Malgun Gothic"/>
                        <a:ea typeface="Malgun Gothic"/>
                        <a:cs typeface="Malgun Gothic"/>
                        <a:sym typeface="Malgun Gothic"/>
                      </a:endParaRPr>
                    </a:p>
                    <a:p>
                      <a:pPr indent="0" lvl="0" marL="736600" rtl="0" algn="l">
                        <a:spcBef>
                          <a:spcPts val="0"/>
                        </a:spcBef>
                        <a:spcAft>
                          <a:spcPts val="0"/>
                        </a:spcAft>
                        <a:buNone/>
                      </a:pPr>
                      <a:r>
                        <a:t/>
                      </a:r>
                      <a:endParaRPr b="1" sz="900">
                        <a:latin typeface="Malgun Gothic"/>
                        <a:ea typeface="Malgun Gothic"/>
                        <a:cs typeface="Malgun Gothic"/>
                        <a:sym typeface="Malgun Gothic"/>
                      </a:endParaRPr>
                    </a:p>
                    <a:p>
                      <a:pPr indent="-279400" lvl="0" marL="1371600" rtl="0" algn="l">
                        <a:spcBef>
                          <a:spcPts val="0"/>
                        </a:spcBef>
                        <a:spcAft>
                          <a:spcPts val="0"/>
                        </a:spcAft>
                        <a:buSzPts val="800"/>
                        <a:buFont typeface="Malgun Gothic"/>
                        <a:buChar char="●"/>
                      </a:pPr>
                      <a:r>
                        <a:rPr lang="ko-KR" sz="800">
                          <a:latin typeface="Malgun Gothic"/>
                          <a:ea typeface="Malgun Gothic"/>
                          <a:cs typeface="Malgun Gothic"/>
                          <a:sym typeface="Malgun Gothic"/>
                        </a:rPr>
                        <a:t>현 지점에서의 현 상품 판매 실적을 Display</a:t>
                      </a:r>
                      <a:endParaRPr b="1" sz="900">
                        <a:latin typeface="Malgun Gothic"/>
                        <a:ea typeface="Malgun Gothic"/>
                        <a:cs typeface="Malgun Gothic"/>
                        <a:sym typeface="Malgun Gothic"/>
                      </a:endParaRPr>
                    </a:p>
                    <a:p>
                      <a:pPr indent="0" lvl="0" marL="0" rtl="0" algn="l">
                        <a:spcBef>
                          <a:spcPts val="0"/>
                        </a:spcBef>
                        <a:spcAft>
                          <a:spcPts val="0"/>
                        </a:spcAft>
                        <a:buNone/>
                      </a:pPr>
                      <a:r>
                        <a:t/>
                      </a:r>
                      <a:endParaRPr b="1" sz="900">
                        <a:latin typeface="Malgun Gothic"/>
                        <a:ea typeface="Malgun Gothic"/>
                        <a:cs typeface="Malgun Gothic"/>
                        <a:sym typeface="Malgun Gothic"/>
                      </a:endParaRPr>
                    </a:p>
                    <a:p>
                      <a:pPr indent="0" lvl="0" marL="0" rtl="0" algn="l">
                        <a:spcBef>
                          <a:spcPts val="0"/>
                        </a:spcBef>
                        <a:spcAft>
                          <a:spcPts val="0"/>
                        </a:spcAft>
                        <a:buNone/>
                      </a:pPr>
                      <a:r>
                        <a:t/>
                      </a:r>
                      <a:endParaRPr b="1" sz="900">
                        <a:latin typeface="Malgun Gothic"/>
                        <a:ea typeface="Malgun Gothic"/>
                        <a:cs typeface="Malgun Gothic"/>
                        <a:sym typeface="Malgun Gothic"/>
                      </a:endParaRPr>
                    </a:p>
                    <a:p>
                      <a:pPr indent="0" lvl="0" marL="914400" rtl="0" algn="l">
                        <a:spcBef>
                          <a:spcPts val="0"/>
                        </a:spcBef>
                        <a:spcAft>
                          <a:spcPts val="0"/>
                        </a:spcAft>
                        <a:buNone/>
                      </a:pPr>
                      <a:r>
                        <a:rPr b="1" lang="ko-KR" sz="900">
                          <a:latin typeface="Malgun Gothic"/>
                          <a:ea typeface="Malgun Gothic"/>
                          <a:cs typeface="Malgun Gothic"/>
                          <a:sym typeface="Malgun Gothic"/>
                        </a:rPr>
                        <a:t>ObjectPageSection3</a:t>
                      </a:r>
                      <a:endParaRPr b="1" sz="900">
                        <a:latin typeface="Malgun Gothic"/>
                        <a:ea typeface="Malgun Gothic"/>
                        <a:cs typeface="Malgun Gothic"/>
                        <a:sym typeface="Malgun Gothic"/>
                      </a:endParaRPr>
                    </a:p>
                    <a:p>
                      <a:pPr indent="-279400" lvl="2" marL="1371600" rtl="0" algn="l">
                        <a:spcBef>
                          <a:spcPts val="0"/>
                        </a:spcBef>
                        <a:spcAft>
                          <a:spcPts val="0"/>
                        </a:spcAft>
                        <a:buSzPts val="800"/>
                        <a:buFont typeface="Malgun Gothic"/>
                        <a:buChar char="■"/>
                      </a:pPr>
                      <a:r>
                        <a:rPr lang="ko-KR" sz="800">
                          <a:latin typeface="Malgun Gothic"/>
                          <a:ea typeface="Malgun Gothic"/>
                          <a:cs typeface="Malgun Gothic"/>
                          <a:sym typeface="Malgun Gothic"/>
                        </a:rPr>
                        <a:t>테이블 상단에 버튼 생성</a:t>
                      </a:r>
                      <a:endParaRPr sz="800">
                        <a:latin typeface="Malgun Gothic"/>
                        <a:ea typeface="Malgun Gothic"/>
                        <a:cs typeface="Malgun Gothic"/>
                        <a:sym typeface="Malgun Gothic"/>
                      </a:endParaRPr>
                    </a:p>
                    <a:p>
                      <a:pPr indent="-279400" lvl="2" marL="1371600" rtl="0" algn="l">
                        <a:spcBef>
                          <a:spcPts val="0"/>
                        </a:spcBef>
                        <a:spcAft>
                          <a:spcPts val="0"/>
                        </a:spcAft>
                        <a:buSzPts val="800"/>
                        <a:buFont typeface="Malgun Gothic"/>
                        <a:buChar char="■"/>
                      </a:pPr>
                      <a:r>
                        <a:rPr lang="ko-KR" sz="800">
                          <a:latin typeface="Malgun Gothic"/>
                          <a:ea typeface="Malgun Gothic"/>
                          <a:cs typeface="Malgun Gothic"/>
                          <a:sym typeface="Malgun Gothic"/>
                        </a:rPr>
                        <a:t>테이블을 통해 현 제품의 타 지점 재고를 Display</a:t>
                      </a:r>
                      <a:endParaRPr sz="600">
                        <a:latin typeface="Malgun Gothic"/>
                        <a:ea typeface="Malgun Gothic"/>
                        <a:cs typeface="Malgun Gothic"/>
                        <a:sym typeface="Malgun Gothic"/>
                      </a:endParaRPr>
                    </a:p>
                    <a:p>
                      <a:pPr indent="-279400" lvl="2" marL="1371600" rtl="0" algn="l">
                        <a:spcBef>
                          <a:spcPts val="0"/>
                        </a:spcBef>
                        <a:spcAft>
                          <a:spcPts val="0"/>
                        </a:spcAft>
                        <a:buSzPts val="800"/>
                        <a:buFont typeface="Malgun Gothic"/>
                        <a:buChar char="■"/>
                      </a:pPr>
                      <a:r>
                        <a:rPr lang="ko-KR" sz="800">
                          <a:latin typeface="Malgun Gothic"/>
                          <a:ea typeface="Malgun Gothic"/>
                          <a:cs typeface="Malgun Gothic"/>
                          <a:sym typeface="Malgun Gothic"/>
                        </a:rPr>
                        <a:t>지점 Row를 선택 후 상단 버튼 클릭 시 세 번째 View로 넘어간다.</a:t>
                      </a:r>
                      <a:endParaRPr b="1" sz="1300">
                        <a:latin typeface="Malgun Gothic"/>
                        <a:ea typeface="Malgun Gothic"/>
                        <a:cs typeface="Malgun Gothic"/>
                        <a:sym typeface="Malgun Gothic"/>
                      </a:endParaRPr>
                    </a:p>
                    <a:p>
                      <a:pPr indent="0" lvl="0" marL="457200" rtl="0" algn="just">
                        <a:spcBef>
                          <a:spcPts val="0"/>
                        </a:spcBef>
                        <a:spcAft>
                          <a:spcPts val="0"/>
                        </a:spcAft>
                        <a:buNone/>
                      </a:pPr>
                      <a:r>
                        <a:t/>
                      </a:r>
                      <a:endParaRPr b="1" sz="1300">
                        <a:latin typeface="Malgun Gothic"/>
                        <a:ea typeface="Malgun Gothic"/>
                        <a:cs typeface="Malgun Gothic"/>
                        <a:sym typeface="Malgun Gothic"/>
                      </a:endParaRPr>
                    </a:p>
                    <a:p>
                      <a:pPr indent="0" lvl="0" marL="457200" rtl="0" algn="just">
                        <a:spcBef>
                          <a:spcPts val="0"/>
                        </a:spcBef>
                        <a:spcAft>
                          <a:spcPts val="0"/>
                        </a:spcAft>
                        <a:buNone/>
                      </a:pPr>
                      <a:r>
                        <a:t/>
                      </a:r>
                      <a:endParaRPr b="1" sz="1300">
                        <a:latin typeface="Malgun Gothic"/>
                        <a:ea typeface="Malgun Gothic"/>
                        <a:cs typeface="Malgun Gothic"/>
                        <a:sym typeface="Malgun Gothic"/>
                      </a:endParaRPr>
                    </a:p>
                    <a:p>
                      <a:pPr indent="0" lvl="0" marL="457200" rtl="0" algn="just">
                        <a:spcBef>
                          <a:spcPts val="0"/>
                        </a:spcBef>
                        <a:spcAft>
                          <a:spcPts val="0"/>
                        </a:spcAft>
                        <a:buNone/>
                      </a:pPr>
                      <a:r>
                        <a:t/>
                      </a:r>
                      <a:endParaRPr b="1" sz="1300">
                        <a:latin typeface="Malgun Gothic"/>
                        <a:ea typeface="Malgun Gothic"/>
                        <a:cs typeface="Malgun Gothic"/>
                        <a:sym typeface="Malgun Gothic"/>
                      </a:endParaRPr>
                    </a:p>
                    <a:p>
                      <a:pPr indent="0" lvl="0" marL="457200" rtl="0" algn="l">
                        <a:spcBef>
                          <a:spcPts val="0"/>
                        </a:spcBef>
                        <a:spcAft>
                          <a:spcPts val="0"/>
                        </a:spcAft>
                        <a:buNone/>
                      </a:pPr>
                      <a:r>
                        <a:rPr b="1" lang="ko-KR" sz="1300">
                          <a:latin typeface="Malgun Gothic"/>
                          <a:ea typeface="Malgun Gothic"/>
                          <a:cs typeface="Malgun Gothic"/>
                          <a:sym typeface="Malgun Gothic"/>
                        </a:rPr>
                        <a:t>III. </a:t>
                      </a:r>
                      <a:r>
                        <a:rPr b="1" lang="ko-KR" sz="1300">
                          <a:latin typeface="Malgun Gothic"/>
                          <a:ea typeface="Malgun Gothic"/>
                          <a:cs typeface="Malgun Gothic"/>
                          <a:sym typeface="Malgun Gothic"/>
                        </a:rPr>
                        <a:t>R/T Request</a:t>
                      </a:r>
                      <a:endParaRPr b="1" sz="1300">
                        <a:latin typeface="Malgun Gothic"/>
                        <a:ea typeface="Malgun Gothic"/>
                        <a:cs typeface="Malgun Gothic"/>
                        <a:sym typeface="Malgun Gothic"/>
                      </a:endParaRPr>
                    </a:p>
                    <a:p>
                      <a:pPr indent="0" lvl="0" marL="457200" rtl="0" algn="l">
                        <a:spcBef>
                          <a:spcPts val="0"/>
                        </a:spcBef>
                        <a:spcAft>
                          <a:spcPts val="0"/>
                        </a:spcAft>
                        <a:buNone/>
                      </a:pPr>
                      <a:r>
                        <a:t/>
                      </a:r>
                      <a:endParaRPr b="1" sz="1300">
                        <a:latin typeface="Malgun Gothic"/>
                        <a:ea typeface="Malgun Gothic"/>
                        <a:cs typeface="Malgun Gothic"/>
                        <a:sym typeface="Malgun Gothic"/>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a:p>
                    <a:p>
                      <a:pPr indent="0" lvl="0" marL="0" rtl="0" algn="l">
                        <a:spcBef>
                          <a:spcPts val="0"/>
                        </a:spcBef>
                        <a:spcAft>
                          <a:spcPts val="0"/>
                        </a:spcAft>
                        <a:buClr>
                          <a:schemeClr val="dk1"/>
                        </a:buClr>
                        <a:buSzPts val="1100"/>
                        <a:buFont typeface="Arial"/>
                        <a:buNone/>
                      </a:pPr>
                      <a:r>
                        <a:rPr b="1" lang="ko-KR" sz="900">
                          <a:latin typeface="Malgun Gothic"/>
                          <a:ea typeface="Malgun Gothic"/>
                          <a:cs typeface="Malgun Gothic"/>
                          <a:sym typeface="Malgun Gothic"/>
                        </a:rPr>
                        <a:t>ObjectPageSection1</a:t>
                      </a:r>
                      <a:endParaRPr b="1" sz="900">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t/>
                      </a:r>
                      <a:endParaRPr sz="1100"/>
                    </a:p>
                    <a:p>
                      <a:pPr indent="0" lvl="0" marL="0" rtl="0" algn="l">
                        <a:spcBef>
                          <a:spcPts val="0"/>
                        </a:spcBef>
                        <a:spcAft>
                          <a:spcPts val="0"/>
                        </a:spcAft>
                        <a:buClr>
                          <a:schemeClr val="dk1"/>
                        </a:buClr>
                        <a:buSzPts val="1100"/>
                        <a:buFont typeface="Arial"/>
                        <a:buNone/>
                      </a:pPr>
                      <a:r>
                        <a:rPr b="1" lang="ko-KR" sz="900">
                          <a:latin typeface="Malgun Gothic"/>
                          <a:ea typeface="Malgun Gothic"/>
                          <a:cs typeface="Malgun Gothic"/>
                          <a:sym typeface="Malgun Gothic"/>
                        </a:rPr>
                        <a:t>ObjectPageSection2</a:t>
                      </a:r>
                      <a:endParaRPr b="1" sz="900">
                        <a:latin typeface="Malgun Gothic"/>
                        <a:ea typeface="Malgun Gothic"/>
                        <a:cs typeface="Malgun Gothic"/>
                        <a:sym typeface="Malgun Gothic"/>
                      </a:endParaRPr>
                    </a:p>
                    <a:p>
                      <a:pPr indent="0" lvl="0" marL="0" rtl="0" algn="l">
                        <a:spcBef>
                          <a:spcPts val="0"/>
                        </a:spcBef>
                        <a:spcAft>
                          <a:spcPts val="0"/>
                        </a:spcAft>
                        <a:buClr>
                          <a:schemeClr val="dk1"/>
                        </a:buClr>
                        <a:buSzPts val="1100"/>
                        <a:buFont typeface="Arial"/>
                        <a:buNone/>
                      </a:pPr>
                      <a:r>
                        <a:t/>
                      </a:r>
                      <a:endParaRPr b="1" sz="1100">
                        <a:latin typeface="Malgun Gothic"/>
                        <a:ea typeface="Malgun Gothic"/>
                        <a:cs typeface="Malgun Gothic"/>
                        <a:sym typeface="Malgun Gothic"/>
                      </a:endParaRPr>
                    </a:p>
                    <a:p>
                      <a:pPr indent="0" lvl="0" marL="0" rtl="0" algn="l">
                        <a:spcBef>
                          <a:spcPts val="0"/>
                        </a:spcBef>
                        <a:spcAft>
                          <a:spcPts val="0"/>
                        </a:spcAft>
                        <a:buClr>
                          <a:schemeClr val="dk1"/>
                        </a:buClr>
                        <a:buSzPts val="1100"/>
                        <a:buFont typeface="Arial"/>
                        <a:buNone/>
                      </a:pPr>
                      <a:r>
                        <a:t/>
                      </a:r>
                      <a:endParaRPr b="1" sz="1100">
                        <a:latin typeface="Malgun Gothic"/>
                        <a:ea typeface="Malgun Gothic"/>
                        <a:cs typeface="Malgun Gothic"/>
                        <a:sym typeface="Malgun Gothic"/>
                      </a:endParaRPr>
                    </a:p>
                    <a:p>
                      <a:pPr indent="0" lvl="0" marL="0" rtl="0" algn="l">
                        <a:spcBef>
                          <a:spcPts val="0"/>
                        </a:spcBef>
                        <a:spcAft>
                          <a:spcPts val="0"/>
                        </a:spcAft>
                        <a:buClr>
                          <a:schemeClr val="dk1"/>
                        </a:buClr>
                        <a:buSzPts val="1100"/>
                        <a:buFont typeface="Arial"/>
                        <a:buNone/>
                      </a:pPr>
                      <a:r>
                        <a:t/>
                      </a:r>
                      <a:endParaRPr b="1" sz="1100">
                        <a:latin typeface="Malgun Gothic"/>
                        <a:ea typeface="Malgun Gothic"/>
                        <a:cs typeface="Malgun Gothic"/>
                        <a:sym typeface="Malgun Gothic"/>
                      </a:endParaRPr>
                    </a:p>
                    <a:p>
                      <a:pPr indent="0" lvl="0" marL="0" rtl="0" algn="l">
                        <a:spcBef>
                          <a:spcPts val="0"/>
                        </a:spcBef>
                        <a:spcAft>
                          <a:spcPts val="0"/>
                        </a:spcAft>
                        <a:buClr>
                          <a:schemeClr val="dk1"/>
                        </a:buClr>
                        <a:buSzPts val="1100"/>
                        <a:buFont typeface="Arial"/>
                        <a:buNone/>
                      </a:pPr>
                      <a:r>
                        <a:t/>
                      </a:r>
                      <a:endParaRPr b="1" sz="1100">
                        <a:latin typeface="Malgun Gothic"/>
                        <a:ea typeface="Malgun Gothic"/>
                        <a:cs typeface="Malgun Gothic"/>
                        <a:sym typeface="Malgun Gothic"/>
                      </a:endParaRPr>
                    </a:p>
                    <a:p>
                      <a:pPr indent="0" lvl="0" marL="0" rtl="0" algn="l">
                        <a:spcBef>
                          <a:spcPts val="0"/>
                        </a:spcBef>
                        <a:spcAft>
                          <a:spcPts val="0"/>
                        </a:spcAft>
                        <a:buClr>
                          <a:schemeClr val="dk1"/>
                        </a:buClr>
                        <a:buSzPts val="1100"/>
                        <a:buFont typeface="Arial"/>
                        <a:buNone/>
                      </a:pPr>
                      <a:r>
                        <a:t/>
                      </a:r>
                      <a:endParaRPr b="1" sz="1100">
                        <a:latin typeface="Malgun Gothic"/>
                        <a:ea typeface="Malgun Gothic"/>
                        <a:cs typeface="Malgun Gothic"/>
                        <a:sym typeface="Malgun Gothic"/>
                      </a:endParaRPr>
                    </a:p>
                    <a:p>
                      <a:pPr indent="0" lvl="0" marL="0" rtl="0" algn="l">
                        <a:spcBef>
                          <a:spcPts val="0"/>
                        </a:spcBef>
                        <a:spcAft>
                          <a:spcPts val="0"/>
                        </a:spcAft>
                        <a:buClr>
                          <a:schemeClr val="dk1"/>
                        </a:buClr>
                        <a:buSzPts val="1100"/>
                        <a:buFont typeface="Arial"/>
                        <a:buNone/>
                      </a:pPr>
                      <a:r>
                        <a:t/>
                      </a:r>
                      <a:endParaRPr b="1" sz="1100">
                        <a:latin typeface="Malgun Gothic"/>
                        <a:ea typeface="Malgun Gothic"/>
                        <a:cs typeface="Malgun Gothic"/>
                        <a:sym typeface="Malgun Gothic"/>
                      </a:endParaRPr>
                    </a:p>
                    <a:p>
                      <a:pPr indent="0" lvl="0" marL="0" rtl="0" algn="l">
                        <a:spcBef>
                          <a:spcPts val="0"/>
                        </a:spcBef>
                        <a:spcAft>
                          <a:spcPts val="0"/>
                        </a:spcAft>
                        <a:buClr>
                          <a:schemeClr val="dk1"/>
                        </a:buClr>
                        <a:buSzPts val="1100"/>
                        <a:buFont typeface="Arial"/>
                        <a:buNone/>
                      </a:pPr>
                      <a:r>
                        <a:t/>
                      </a:r>
                      <a:endParaRPr b="1" sz="1100">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100"/>
                        <a:buFont typeface="Arial"/>
                        <a:buNone/>
                      </a:pPr>
                      <a:r>
                        <a:t/>
                      </a:r>
                      <a:endParaRPr sz="1100"/>
                    </a:p>
                    <a:p>
                      <a:pPr indent="0" lvl="0" marL="0" rtl="0" algn="l">
                        <a:spcBef>
                          <a:spcPts val="0"/>
                        </a:spcBef>
                        <a:spcAft>
                          <a:spcPts val="0"/>
                        </a:spcAft>
                        <a:buClr>
                          <a:schemeClr val="dk1"/>
                        </a:buClr>
                        <a:buSzPts val="1100"/>
                        <a:buFont typeface="Arial"/>
                        <a:buNone/>
                      </a:pPr>
                      <a:r>
                        <a:rPr b="1" lang="ko-KR" sz="900">
                          <a:latin typeface="Malgun Gothic"/>
                          <a:ea typeface="Malgun Gothic"/>
                          <a:cs typeface="Malgun Gothic"/>
                          <a:sym typeface="Malgun Gothic"/>
                        </a:rPr>
                        <a:t>ObjectPageSection3</a:t>
                      </a:r>
                      <a:endParaRPr b="1" sz="900">
                        <a:latin typeface="Malgun Gothic"/>
                        <a:ea typeface="Malgun Gothic"/>
                        <a:cs typeface="Malgun Gothic"/>
                        <a:sym typeface="Malgun Gothic"/>
                      </a:endParaRPr>
                    </a:p>
                    <a:p>
                      <a:pPr indent="0" lvl="0" marL="0" rtl="0" algn="l">
                        <a:spcBef>
                          <a:spcPts val="0"/>
                        </a:spcBef>
                        <a:spcAft>
                          <a:spcPts val="0"/>
                        </a:spcAft>
                        <a:buClr>
                          <a:schemeClr val="dk1"/>
                        </a:buClr>
                        <a:buSzPts val="1100"/>
                        <a:buFont typeface="Arial"/>
                        <a:buNone/>
                      </a:pPr>
                      <a:r>
                        <a:t/>
                      </a:r>
                      <a:endParaRPr b="1" sz="1100">
                        <a:latin typeface="Malgun Gothic"/>
                        <a:ea typeface="Malgun Gothic"/>
                        <a:cs typeface="Malgun Gothic"/>
                        <a:sym typeface="Malgun Gothic"/>
                      </a:endParaRPr>
                    </a:p>
                    <a:p>
                      <a:pPr indent="0" lvl="0" marL="0" rtl="0" algn="l">
                        <a:spcBef>
                          <a:spcPts val="0"/>
                        </a:spcBef>
                        <a:spcAft>
                          <a:spcPts val="0"/>
                        </a:spcAft>
                        <a:buClr>
                          <a:schemeClr val="dk1"/>
                        </a:buClr>
                        <a:buSzPts val="1100"/>
                        <a:buFont typeface="Arial"/>
                        <a:buNone/>
                      </a:pPr>
                      <a:r>
                        <a:t/>
                      </a:r>
                      <a:endParaRPr b="1" sz="1100">
                        <a:latin typeface="Malgun Gothic"/>
                        <a:ea typeface="Malgun Gothic"/>
                        <a:cs typeface="Malgun Gothic"/>
                        <a:sym typeface="Malgun Gothic"/>
                      </a:endParaRPr>
                    </a:p>
                    <a:p>
                      <a:pPr indent="0" lvl="0" marL="0" rtl="0" algn="l">
                        <a:spcBef>
                          <a:spcPts val="0"/>
                        </a:spcBef>
                        <a:spcAft>
                          <a:spcPts val="0"/>
                        </a:spcAft>
                        <a:buClr>
                          <a:schemeClr val="dk1"/>
                        </a:buClr>
                        <a:buSzPts val="1100"/>
                        <a:buFont typeface="Arial"/>
                        <a:buNone/>
                      </a:pPr>
                      <a:r>
                        <a:t/>
                      </a:r>
                      <a:endParaRPr b="1" sz="1100">
                        <a:latin typeface="Malgun Gothic"/>
                        <a:ea typeface="Malgun Gothic"/>
                        <a:cs typeface="Malgun Gothic"/>
                        <a:sym typeface="Malgun Gothic"/>
                      </a:endParaRPr>
                    </a:p>
                    <a:p>
                      <a:pPr indent="0" lvl="0" marL="0" rtl="0" algn="l">
                        <a:spcBef>
                          <a:spcPts val="0"/>
                        </a:spcBef>
                        <a:spcAft>
                          <a:spcPts val="0"/>
                        </a:spcAft>
                        <a:buClr>
                          <a:schemeClr val="dk1"/>
                        </a:buClr>
                        <a:buSzPts val="1100"/>
                        <a:buFont typeface="Arial"/>
                        <a:buNone/>
                      </a:pPr>
                      <a:r>
                        <a:t/>
                      </a:r>
                      <a:endParaRPr b="1" sz="1100">
                        <a:latin typeface="Malgun Gothic"/>
                        <a:ea typeface="Malgun Gothic"/>
                        <a:cs typeface="Malgun Gothic"/>
                        <a:sym typeface="Malgun Gothic"/>
                      </a:endParaRPr>
                    </a:p>
                    <a:p>
                      <a:pPr indent="0" lvl="0" marL="0" rtl="0" algn="l">
                        <a:spcBef>
                          <a:spcPts val="0"/>
                        </a:spcBef>
                        <a:spcAft>
                          <a:spcPts val="0"/>
                        </a:spcAft>
                        <a:buClr>
                          <a:schemeClr val="dk1"/>
                        </a:buClr>
                        <a:buSzPts val="1100"/>
                        <a:buFont typeface="Arial"/>
                        <a:buNone/>
                      </a:pPr>
                      <a:r>
                        <a:t/>
                      </a:r>
                      <a:endParaRPr b="1" sz="1100">
                        <a:latin typeface="Malgun Gothic"/>
                        <a:ea typeface="Malgun Gothic"/>
                        <a:cs typeface="Malgun Gothic"/>
                        <a:sym typeface="Malgun Gothic"/>
                      </a:endParaRPr>
                    </a:p>
                    <a:p>
                      <a:pPr indent="0" lvl="0" marL="0" rtl="0" algn="l">
                        <a:spcBef>
                          <a:spcPts val="0"/>
                        </a:spcBef>
                        <a:spcAft>
                          <a:spcPts val="0"/>
                        </a:spcAft>
                        <a:buClr>
                          <a:schemeClr val="dk1"/>
                        </a:buClr>
                        <a:buSzPts val="1100"/>
                        <a:buFont typeface="Arial"/>
                        <a:buNone/>
                      </a:pPr>
                      <a:r>
                        <a:t/>
                      </a:r>
                      <a:endParaRPr b="1" sz="1100">
                        <a:latin typeface="Malgun Gothic"/>
                        <a:ea typeface="Malgun Gothic"/>
                        <a:cs typeface="Malgun Gothic"/>
                        <a:sym typeface="Malgun Gothic"/>
                      </a:endParaRPr>
                    </a:p>
                    <a:p>
                      <a:pPr indent="0" lvl="0" marL="0" rtl="0" algn="l">
                        <a:spcBef>
                          <a:spcPts val="0"/>
                        </a:spcBef>
                        <a:spcAft>
                          <a:spcPts val="0"/>
                        </a:spcAft>
                        <a:buClr>
                          <a:schemeClr val="dk1"/>
                        </a:buClr>
                        <a:buSzPts val="1100"/>
                        <a:buFont typeface="Arial"/>
                        <a:buNone/>
                      </a:pPr>
                      <a:r>
                        <a:t/>
                      </a:r>
                      <a:endParaRPr b="1" sz="1100">
                        <a:latin typeface="Malgun Gothic"/>
                        <a:ea typeface="Malgun Gothic"/>
                        <a:cs typeface="Malgun Gothic"/>
                        <a:sym typeface="Malgun Gothic"/>
                      </a:endParaRPr>
                    </a:p>
                    <a:p>
                      <a:pPr indent="0" lvl="0" marL="0" rtl="0" algn="l">
                        <a:spcBef>
                          <a:spcPts val="0"/>
                        </a:spcBef>
                        <a:spcAft>
                          <a:spcPts val="0"/>
                        </a:spcAft>
                        <a:buClr>
                          <a:schemeClr val="dk1"/>
                        </a:buClr>
                        <a:buSzPts val="1100"/>
                        <a:buFont typeface="Arial"/>
                        <a:buNone/>
                      </a:pPr>
                      <a:r>
                        <a:t/>
                      </a:r>
                      <a:endParaRPr b="1" sz="900">
                        <a:latin typeface="Malgun Gothic"/>
                        <a:ea typeface="Malgun Gothic"/>
                        <a:cs typeface="Malgun Gothic"/>
                        <a:sym typeface="Malgun Gothic"/>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pic>
        <p:nvPicPr>
          <p:cNvPr id="288" name="Google Shape;288;p28"/>
          <p:cNvPicPr preferRelativeResize="0"/>
          <p:nvPr/>
        </p:nvPicPr>
        <p:blipFill>
          <a:blip r:embed="rId4">
            <a:alphaModFix/>
          </a:blip>
          <a:stretch>
            <a:fillRect/>
          </a:stretch>
        </p:blipFill>
        <p:spPr>
          <a:xfrm>
            <a:off x="6235800" y="1849800"/>
            <a:ext cx="2469150" cy="1150150"/>
          </a:xfrm>
          <a:prstGeom prst="rect">
            <a:avLst/>
          </a:prstGeom>
          <a:noFill/>
          <a:ln>
            <a:noFill/>
          </a:ln>
        </p:spPr>
      </p:pic>
      <p:pic>
        <p:nvPicPr>
          <p:cNvPr id="289" name="Google Shape;289;p28"/>
          <p:cNvPicPr preferRelativeResize="0"/>
          <p:nvPr/>
        </p:nvPicPr>
        <p:blipFill>
          <a:blip r:embed="rId5">
            <a:alphaModFix/>
          </a:blip>
          <a:stretch>
            <a:fillRect/>
          </a:stretch>
        </p:blipFill>
        <p:spPr>
          <a:xfrm>
            <a:off x="6235800" y="3300350"/>
            <a:ext cx="2469150" cy="1133980"/>
          </a:xfrm>
          <a:prstGeom prst="rect">
            <a:avLst/>
          </a:prstGeom>
          <a:noFill/>
          <a:ln>
            <a:noFill/>
          </a:ln>
        </p:spPr>
      </p:pic>
      <p:pic>
        <p:nvPicPr>
          <p:cNvPr id="290" name="Google Shape;290;p28"/>
          <p:cNvPicPr preferRelativeResize="0"/>
          <p:nvPr/>
        </p:nvPicPr>
        <p:blipFill>
          <a:blip r:embed="rId6">
            <a:alphaModFix/>
          </a:blip>
          <a:stretch>
            <a:fillRect/>
          </a:stretch>
        </p:blipFill>
        <p:spPr>
          <a:xfrm>
            <a:off x="6235800" y="4828150"/>
            <a:ext cx="2469150" cy="1144130"/>
          </a:xfrm>
          <a:prstGeom prst="rect">
            <a:avLst/>
          </a:prstGeom>
          <a:noFill/>
          <a:ln>
            <a:noFill/>
          </a:ln>
        </p:spPr>
      </p:pic>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486D"/>
        </a:solidFill>
      </p:bgPr>
    </p:bg>
    <p:spTree>
      <p:nvGrpSpPr>
        <p:cNvPr id="82" name="Shape 82"/>
        <p:cNvGrpSpPr/>
        <p:nvPr/>
      </p:nvGrpSpPr>
      <p:grpSpPr>
        <a:xfrm>
          <a:off x="0" y="0"/>
          <a:ext cx="0" cy="0"/>
          <a:chOff x="0" y="0"/>
          <a:chExt cx="0" cy="0"/>
        </a:xfrm>
      </p:grpSpPr>
      <p:cxnSp>
        <p:nvCxnSpPr>
          <p:cNvPr id="83" name="Google Shape;83;p11"/>
          <p:cNvCxnSpPr/>
          <p:nvPr/>
        </p:nvCxnSpPr>
        <p:spPr>
          <a:xfrm>
            <a:off x="0" y="5949280"/>
            <a:ext cx="12192000" cy="0"/>
          </a:xfrm>
          <a:prstGeom prst="straightConnector1">
            <a:avLst/>
          </a:prstGeom>
          <a:noFill/>
          <a:ln cap="flat" cmpd="sng" w="9525">
            <a:solidFill>
              <a:schemeClr val="lt1"/>
            </a:solidFill>
            <a:prstDash val="solid"/>
            <a:round/>
            <a:headEnd len="sm" w="sm" type="none"/>
            <a:tailEnd len="sm" w="sm" type="none"/>
          </a:ln>
        </p:spPr>
      </p:cxnSp>
      <p:cxnSp>
        <p:nvCxnSpPr>
          <p:cNvPr id="84" name="Google Shape;84;p11"/>
          <p:cNvCxnSpPr/>
          <p:nvPr/>
        </p:nvCxnSpPr>
        <p:spPr>
          <a:xfrm>
            <a:off x="2423592" y="0"/>
            <a:ext cx="0" cy="6862500"/>
          </a:xfrm>
          <a:prstGeom prst="straightConnector1">
            <a:avLst/>
          </a:prstGeom>
          <a:noFill/>
          <a:ln cap="flat" cmpd="sng" w="9525">
            <a:solidFill>
              <a:schemeClr val="lt1"/>
            </a:solidFill>
            <a:prstDash val="solid"/>
            <a:round/>
            <a:headEnd len="sm" w="sm" type="none"/>
            <a:tailEnd len="sm" w="sm" type="none"/>
          </a:ln>
        </p:spPr>
      </p:cxnSp>
      <p:sp>
        <p:nvSpPr>
          <p:cNvPr id="85" name="Google Shape;85;p11"/>
          <p:cNvSpPr txBox="1"/>
          <p:nvPr/>
        </p:nvSpPr>
        <p:spPr>
          <a:xfrm>
            <a:off x="3532414" y="808523"/>
            <a:ext cx="5552868" cy="366250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1" i="0" lang="ko-KR" sz="4000" u="none" cap="none" strike="noStrike">
                <a:solidFill>
                  <a:schemeClr val="lt1"/>
                </a:solidFill>
                <a:latin typeface="Arial"/>
                <a:ea typeface="Arial"/>
                <a:cs typeface="Arial"/>
                <a:sym typeface="Arial"/>
              </a:rPr>
              <a:t>목 차</a:t>
            </a:r>
            <a:endParaRPr b="1" i="0" sz="40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000"/>
              <a:buFont typeface="Arial"/>
              <a:buNone/>
            </a:pPr>
            <a:r>
              <a:t/>
            </a:r>
            <a:endParaRPr b="1" i="0" sz="40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000"/>
              <a:buFont typeface="Arial"/>
              <a:buNone/>
            </a:pPr>
            <a:r>
              <a:t/>
            </a:r>
            <a:endParaRPr b="1" i="0" sz="40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Arial"/>
              <a:buNone/>
            </a:pPr>
            <a:r>
              <a:rPr b="1" i="0" lang="ko-KR" sz="2800" u="none" cap="none" strike="noStrike">
                <a:solidFill>
                  <a:schemeClr val="lt1"/>
                </a:solidFill>
                <a:latin typeface="Arial"/>
                <a:ea typeface="Arial"/>
                <a:cs typeface="Arial"/>
                <a:sym typeface="Arial"/>
              </a:rPr>
              <a:t> </a:t>
            </a:r>
            <a:r>
              <a:rPr b="1" i="0" lang="ko-KR" sz="2800" u="none" cap="none" strike="noStrike">
                <a:solidFill>
                  <a:schemeClr val="lt1"/>
                </a:solidFill>
                <a:latin typeface="Malgun Gothic"/>
                <a:ea typeface="Malgun Gothic"/>
                <a:cs typeface="Malgun Gothic"/>
                <a:sym typeface="Malgun Gothic"/>
              </a:rPr>
              <a:t>개발 프로그램 리스트</a:t>
            </a:r>
            <a:endParaRPr b="1" i="0" sz="2800" u="none" cap="none" strike="noStrike">
              <a:solidFill>
                <a:schemeClr val="lt1"/>
              </a:solidFill>
              <a:latin typeface="Malgun Gothic"/>
              <a:ea typeface="Malgun Gothic"/>
              <a:cs typeface="Malgun Gothic"/>
              <a:sym typeface="Malgun Gothic"/>
            </a:endParaRPr>
          </a:p>
          <a:p>
            <a:pPr indent="0" lvl="0" marL="0" marR="0" rtl="0" algn="ctr">
              <a:lnSpc>
                <a:spcPct val="100000"/>
              </a:lnSpc>
              <a:spcBef>
                <a:spcPts val="0"/>
              </a:spcBef>
              <a:spcAft>
                <a:spcPts val="0"/>
              </a:spcAft>
              <a:buClr>
                <a:srgbClr val="000000"/>
              </a:buClr>
              <a:buSzPts val="2800"/>
              <a:buFont typeface="Arial"/>
              <a:buNone/>
            </a:pPr>
            <a:r>
              <a:rPr b="1" i="0" lang="ko-KR" sz="2800" u="none" cap="none" strike="noStrike">
                <a:solidFill>
                  <a:schemeClr val="lt1"/>
                </a:solidFill>
                <a:latin typeface="Malgun Gothic"/>
                <a:ea typeface="Malgun Gothic"/>
                <a:cs typeface="Malgun Gothic"/>
                <a:sym typeface="Malgun Gothic"/>
              </a:rPr>
              <a:t>프로그램 상세 사양서</a:t>
            </a:r>
            <a:endParaRPr b="1" i="0" sz="2800" u="none" cap="none" strike="noStrike">
              <a:solidFill>
                <a:schemeClr val="lt1"/>
              </a:solidFill>
              <a:latin typeface="Malgun Gothic"/>
              <a:ea typeface="Malgun Gothic"/>
              <a:cs typeface="Malgun Gothic"/>
              <a:sym typeface="Malgun Gothic"/>
            </a:endParaRPr>
          </a:p>
          <a:p>
            <a:pPr indent="0" lvl="0" marL="0" marR="0" rtl="0" algn="ctr">
              <a:lnSpc>
                <a:spcPct val="100000"/>
              </a:lnSpc>
              <a:spcBef>
                <a:spcPts val="0"/>
              </a:spcBef>
              <a:spcAft>
                <a:spcPts val="0"/>
              </a:spcAft>
              <a:buClr>
                <a:srgbClr val="000000"/>
              </a:buClr>
              <a:buSzPts val="2800"/>
              <a:buFont typeface="Arial"/>
              <a:buNone/>
            </a:pPr>
            <a:r>
              <a:t/>
            </a:r>
            <a:endParaRPr b="1" i="0" sz="2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Arial"/>
              <a:buNone/>
            </a:pPr>
            <a:r>
              <a:t/>
            </a:r>
            <a:endParaRPr b="1" i="0" sz="2800" u="none" cap="none" strike="noStrike">
              <a:solidFill>
                <a:schemeClr val="lt1"/>
              </a:solidFill>
              <a:latin typeface="Arial"/>
              <a:ea typeface="Arial"/>
              <a:cs typeface="Arial"/>
              <a:sym typeface="Arial"/>
            </a:endParaRPr>
          </a:p>
        </p:txBody>
      </p:sp>
      <p:pic>
        <p:nvPicPr>
          <p:cNvPr id="86" name="Google Shape;86;p11"/>
          <p:cNvPicPr preferRelativeResize="0"/>
          <p:nvPr/>
        </p:nvPicPr>
        <p:blipFill rotWithShape="1">
          <a:blip r:embed="rId3">
            <a:alphaModFix/>
          </a:blip>
          <a:srcRect b="0" l="0" r="0" t="0"/>
          <a:stretch/>
        </p:blipFill>
        <p:spPr>
          <a:xfrm>
            <a:off x="10251201" y="6050477"/>
            <a:ext cx="1940809" cy="807524"/>
          </a:xfrm>
          <a:prstGeom prst="rect">
            <a:avLst/>
          </a:prstGeom>
          <a:noFill/>
          <a:ln>
            <a:noFill/>
          </a:ln>
        </p:spPr>
      </p:pic>
      <p:cxnSp>
        <p:nvCxnSpPr>
          <p:cNvPr id="87" name="Google Shape;87;p11"/>
          <p:cNvCxnSpPr/>
          <p:nvPr/>
        </p:nvCxnSpPr>
        <p:spPr>
          <a:xfrm rot="10800000">
            <a:off x="4071257" y="1159329"/>
            <a:ext cx="1494064" cy="0"/>
          </a:xfrm>
          <a:prstGeom prst="straightConnector1">
            <a:avLst/>
          </a:prstGeom>
          <a:noFill/>
          <a:ln cap="flat" cmpd="sng" w="19050">
            <a:solidFill>
              <a:schemeClr val="lt1"/>
            </a:solidFill>
            <a:prstDash val="solid"/>
            <a:round/>
            <a:headEnd len="sm" w="sm" type="none"/>
            <a:tailEnd len="sm" w="sm" type="none"/>
          </a:ln>
        </p:spPr>
      </p:cxnSp>
      <p:cxnSp>
        <p:nvCxnSpPr>
          <p:cNvPr id="88" name="Google Shape;88;p11"/>
          <p:cNvCxnSpPr/>
          <p:nvPr/>
        </p:nvCxnSpPr>
        <p:spPr>
          <a:xfrm rot="10800000">
            <a:off x="7056664" y="1140279"/>
            <a:ext cx="1494064" cy="0"/>
          </a:xfrm>
          <a:prstGeom prst="straightConnector1">
            <a:avLst/>
          </a:prstGeom>
          <a:noFill/>
          <a:ln cap="flat" cmpd="sng" w="19050">
            <a:solidFill>
              <a:schemeClr val="lt1"/>
            </a:solidFill>
            <a:prstDash val="solid"/>
            <a:round/>
            <a:headEnd len="sm" w="sm" type="none"/>
            <a:tailEnd len="sm" w="sm" type="none"/>
          </a:ln>
        </p:spPr>
      </p:cxnSp>
      <p:cxnSp>
        <p:nvCxnSpPr>
          <p:cNvPr id="89" name="Google Shape;89;p11"/>
          <p:cNvCxnSpPr/>
          <p:nvPr/>
        </p:nvCxnSpPr>
        <p:spPr>
          <a:xfrm>
            <a:off x="4071257" y="1159329"/>
            <a:ext cx="0" cy="4180422"/>
          </a:xfrm>
          <a:prstGeom prst="straightConnector1">
            <a:avLst/>
          </a:prstGeom>
          <a:noFill/>
          <a:ln cap="flat" cmpd="sng" w="19050">
            <a:solidFill>
              <a:schemeClr val="lt1"/>
            </a:solidFill>
            <a:prstDash val="solid"/>
            <a:round/>
            <a:headEnd len="sm" w="sm" type="none"/>
            <a:tailEnd len="sm" w="sm" type="none"/>
          </a:ln>
        </p:spPr>
      </p:cxnSp>
      <p:cxnSp>
        <p:nvCxnSpPr>
          <p:cNvPr id="90" name="Google Shape;90;p11"/>
          <p:cNvCxnSpPr/>
          <p:nvPr/>
        </p:nvCxnSpPr>
        <p:spPr>
          <a:xfrm>
            <a:off x="8550728" y="1140279"/>
            <a:ext cx="0" cy="4199472"/>
          </a:xfrm>
          <a:prstGeom prst="straightConnector1">
            <a:avLst/>
          </a:prstGeom>
          <a:noFill/>
          <a:ln cap="flat" cmpd="sng" w="19050">
            <a:solidFill>
              <a:schemeClr val="lt1"/>
            </a:solidFill>
            <a:prstDash val="solid"/>
            <a:round/>
            <a:headEnd len="sm" w="sm" type="none"/>
            <a:tailEnd len="sm" w="sm" type="none"/>
          </a:ln>
        </p:spPr>
      </p:cxnSp>
      <p:cxnSp>
        <p:nvCxnSpPr>
          <p:cNvPr id="91" name="Google Shape;91;p11"/>
          <p:cNvCxnSpPr/>
          <p:nvPr/>
        </p:nvCxnSpPr>
        <p:spPr>
          <a:xfrm>
            <a:off x="4071258" y="5339751"/>
            <a:ext cx="4479471" cy="0"/>
          </a:xfrm>
          <a:prstGeom prst="straightConnector1">
            <a:avLst/>
          </a:prstGeom>
          <a:noFill/>
          <a:ln cap="flat" cmpd="sng" w="19050">
            <a:solidFill>
              <a:schemeClr val="lt1"/>
            </a:solidFill>
            <a:prstDash val="solid"/>
            <a:round/>
            <a:headEnd len="sm" w="sm" type="none"/>
            <a:tailEnd len="sm" w="sm" type="none"/>
          </a:ln>
        </p:spPr>
      </p:cxn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486D"/>
        </a:solidFill>
      </p:bgPr>
    </p:bg>
    <p:spTree>
      <p:nvGrpSpPr>
        <p:cNvPr id="295" name="Shape 295"/>
        <p:cNvGrpSpPr/>
        <p:nvPr/>
      </p:nvGrpSpPr>
      <p:grpSpPr>
        <a:xfrm>
          <a:off x="0" y="0"/>
          <a:ext cx="0" cy="0"/>
          <a:chOff x="0" y="0"/>
          <a:chExt cx="0" cy="0"/>
        </a:xfrm>
      </p:grpSpPr>
      <p:cxnSp>
        <p:nvCxnSpPr>
          <p:cNvPr id="296" name="Google Shape;296;p29"/>
          <p:cNvCxnSpPr/>
          <p:nvPr/>
        </p:nvCxnSpPr>
        <p:spPr>
          <a:xfrm>
            <a:off x="0" y="6225715"/>
            <a:ext cx="12192000" cy="0"/>
          </a:xfrm>
          <a:prstGeom prst="straightConnector1">
            <a:avLst/>
          </a:prstGeom>
          <a:noFill/>
          <a:ln cap="flat" cmpd="sng" w="9525">
            <a:solidFill>
              <a:schemeClr val="lt1"/>
            </a:solidFill>
            <a:prstDash val="solid"/>
            <a:round/>
            <a:headEnd len="sm" w="sm" type="none"/>
            <a:tailEnd len="sm" w="sm" type="none"/>
          </a:ln>
        </p:spPr>
      </p:cxnSp>
      <p:pic>
        <p:nvPicPr>
          <p:cNvPr id="297" name="Google Shape;297;p29"/>
          <p:cNvPicPr preferRelativeResize="0"/>
          <p:nvPr/>
        </p:nvPicPr>
        <p:blipFill rotWithShape="1">
          <a:blip r:embed="rId3">
            <a:alphaModFix/>
          </a:blip>
          <a:srcRect b="0" l="0" r="0" t="0"/>
          <a:stretch/>
        </p:blipFill>
        <p:spPr>
          <a:xfrm>
            <a:off x="10251201" y="6225731"/>
            <a:ext cx="1940809" cy="611644"/>
          </a:xfrm>
          <a:prstGeom prst="rect">
            <a:avLst/>
          </a:prstGeom>
          <a:noFill/>
          <a:ln>
            <a:noFill/>
          </a:ln>
        </p:spPr>
      </p:pic>
      <p:sp>
        <p:nvSpPr>
          <p:cNvPr id="298" name="Google Shape;298;p29"/>
          <p:cNvSpPr txBox="1"/>
          <p:nvPr/>
        </p:nvSpPr>
        <p:spPr>
          <a:xfrm>
            <a:off x="2560086" y="0"/>
            <a:ext cx="69072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chemeClr val="lt1"/>
                </a:solidFill>
                <a:latin typeface="Arial"/>
                <a:ea typeface="Arial"/>
                <a:cs typeface="Arial"/>
                <a:sym typeface="Arial"/>
              </a:rPr>
              <a:t>프로그램 상세 사양서</a:t>
            </a:r>
            <a:endParaRPr b="1" i="0" sz="2400" u="none" cap="none" strike="noStrike">
              <a:solidFill>
                <a:schemeClr val="lt1"/>
              </a:solidFill>
              <a:latin typeface="Arial"/>
              <a:ea typeface="Arial"/>
              <a:cs typeface="Arial"/>
              <a:sym typeface="Arial"/>
            </a:endParaRPr>
          </a:p>
        </p:txBody>
      </p:sp>
      <p:graphicFrame>
        <p:nvGraphicFramePr>
          <p:cNvPr id="299" name="Google Shape;299;p29"/>
          <p:cNvGraphicFramePr/>
          <p:nvPr/>
        </p:nvGraphicFramePr>
        <p:xfrm>
          <a:off x="0" y="404810"/>
          <a:ext cx="3000000" cy="3000000"/>
        </p:xfrm>
        <a:graphic>
          <a:graphicData uri="http://schemas.openxmlformats.org/drawingml/2006/table">
            <a:tbl>
              <a:tblPr bandRow="1" firstRow="1">
                <a:noFill/>
                <a:tableStyleId>{615FFB58-A1F3-498A-B8B1-625E8BE47116}</a:tableStyleId>
              </a:tblPr>
              <a:tblGrid>
                <a:gridCol w="1219200"/>
                <a:gridCol w="1219200"/>
                <a:gridCol w="1219200"/>
                <a:gridCol w="1219200"/>
                <a:gridCol w="1219200"/>
                <a:gridCol w="1219200"/>
                <a:gridCol w="1219200"/>
                <a:gridCol w="817400"/>
                <a:gridCol w="981775"/>
                <a:gridCol w="1858425"/>
              </a:tblGrid>
              <a:tr h="338900">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solidFill>
                            <a:schemeClr val="lt1"/>
                          </a:solidFill>
                        </a:rPr>
                        <a:t>기능/개요</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1200"/>
                        <a:buFont typeface="Arial"/>
                        <a:buNone/>
                      </a:pPr>
                      <a:r>
                        <a:rPr b="0" lang="ko-KR" sz="1200">
                          <a:solidFill>
                            <a:schemeClr val="dk1"/>
                          </a:solidFill>
                        </a:rPr>
                        <a:t>재고, 상품 정보 조회 및 재고 이전 요청(3)</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프로그램명</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0" lang="ko-KR" sz="1200">
                          <a:solidFill>
                            <a:schemeClr val="dk1"/>
                          </a:solidFill>
                        </a:rPr>
                        <a:t>ZUI_BRC_STK</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38900">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Spec작성자</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채지훈</a:t>
                      </a:r>
                      <a:endParaRPr sz="1200"/>
                    </a:p>
                    <a:p>
                      <a:pPr indent="0" lvl="0" marL="0" marR="0" rtl="0" algn="l">
                        <a:lnSpc>
                          <a:spcPct val="100000"/>
                        </a:lnSpc>
                        <a:spcBef>
                          <a:spcPts val="0"/>
                        </a:spcBef>
                        <a:spcAft>
                          <a:spcPts val="0"/>
                        </a:spcAft>
                        <a:buClr>
                          <a:srgbClr val="000000"/>
                        </a:buClr>
                        <a:buSzPts val="1200"/>
                        <a:buFont typeface="Arial"/>
                        <a:buNone/>
                      </a:pPr>
                      <a:r>
                        <a:t/>
                      </a:r>
                      <a:endParaRPr sz="12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작성일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2022-04-22</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개발자</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채지훈</a:t>
                      </a:r>
                      <a:endParaRPr sz="1200"/>
                    </a:p>
                    <a:p>
                      <a:pPr indent="0" lvl="0" marL="0" marR="0" rtl="0" algn="l">
                        <a:lnSpc>
                          <a:spcPct val="100000"/>
                        </a:lnSpc>
                        <a:spcBef>
                          <a:spcPts val="0"/>
                        </a:spcBef>
                        <a:spcAft>
                          <a:spcPts val="0"/>
                        </a:spcAft>
                        <a:buClr>
                          <a:srgbClr val="000000"/>
                        </a:buClr>
                        <a:buSzPts val="1200"/>
                        <a:buFont typeface="Arial"/>
                        <a:buNone/>
                      </a:pPr>
                      <a:r>
                        <a:t/>
                      </a:r>
                      <a:endParaRPr b="1" sz="1200">
                        <a:solidFill>
                          <a:schemeClr val="lt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개발완료일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03.19</a:t>
                      </a:r>
                      <a:endParaRPr sz="1200" u="none" cap="none" strike="noStrike">
                        <a:solidFill>
                          <a:schemeClr val="lt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a:t>
                      </a:r>
                      <a:r>
                        <a:rPr b="1" lang="ko-KR" sz="1200">
                          <a:solidFill>
                            <a:schemeClr val="lt1"/>
                          </a:solidFill>
                        </a:rPr>
                        <a:t>분야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a:t>SAP UI5</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graphicFrame>
        <p:nvGraphicFramePr>
          <p:cNvPr id="300" name="Google Shape;300;p29"/>
          <p:cNvGraphicFramePr/>
          <p:nvPr/>
        </p:nvGraphicFramePr>
        <p:xfrm>
          <a:off x="0" y="1082588"/>
          <a:ext cx="3000000" cy="3000000"/>
        </p:xfrm>
        <a:graphic>
          <a:graphicData uri="http://schemas.openxmlformats.org/drawingml/2006/table">
            <a:tbl>
              <a:tblPr bandRow="1" firstRow="1">
                <a:noFill/>
                <a:tableStyleId>{615FFB58-A1F3-498A-B8B1-625E8BE47116}</a:tableStyleId>
              </a:tblPr>
              <a:tblGrid>
                <a:gridCol w="6096000"/>
                <a:gridCol w="6096000"/>
              </a:tblGrid>
              <a:tr h="311900">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스토리보드</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화면 레이아웃</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831225">
                <a:tc>
                  <a:txBody>
                    <a:bodyPr/>
                    <a:lstStyle/>
                    <a:p>
                      <a:pPr indent="0" lvl="0" marL="457200" rtl="0" algn="l">
                        <a:spcBef>
                          <a:spcPts val="0"/>
                        </a:spcBef>
                        <a:spcAft>
                          <a:spcPts val="0"/>
                        </a:spcAft>
                        <a:buNone/>
                      </a:pPr>
                      <a:r>
                        <a:rPr b="1" lang="ko-KR" sz="1300">
                          <a:latin typeface="Malgun Gothic"/>
                          <a:ea typeface="Malgun Gothic"/>
                          <a:cs typeface="Malgun Gothic"/>
                          <a:sym typeface="Malgun Gothic"/>
                        </a:rPr>
                        <a:t>III. R/T Request</a:t>
                      </a:r>
                      <a:endParaRPr b="1" sz="1300">
                        <a:latin typeface="Malgun Gothic"/>
                        <a:ea typeface="Malgun Gothic"/>
                        <a:cs typeface="Malgun Gothic"/>
                        <a:sym typeface="Malgun Gothic"/>
                      </a:endParaRPr>
                    </a:p>
                    <a:p>
                      <a:pPr indent="0" lvl="0" marL="914400" rtl="0" algn="l">
                        <a:spcBef>
                          <a:spcPts val="0"/>
                        </a:spcBef>
                        <a:spcAft>
                          <a:spcPts val="0"/>
                        </a:spcAft>
                        <a:buNone/>
                      </a:pPr>
                      <a:r>
                        <a:rPr lang="ko-KR" sz="1100">
                          <a:latin typeface="Malgun Gothic"/>
                          <a:ea typeface="Malgun Gothic"/>
                          <a:cs typeface="Malgun Gothic"/>
                          <a:sym typeface="Malgun Gothic"/>
                        </a:rPr>
                        <a:t>이전화면들에서 선택한 상품과 타 지점의 데이터를 기반으로 R/T 요청 문서 생성</a:t>
                      </a:r>
                      <a:endParaRPr sz="1100">
                        <a:latin typeface="Malgun Gothic"/>
                        <a:ea typeface="Malgun Gothic"/>
                        <a:cs typeface="Malgun Gothic"/>
                        <a:sym typeface="Malgun Gothic"/>
                      </a:endParaRPr>
                    </a:p>
                    <a:p>
                      <a:pPr indent="0" lvl="0" marL="914400" rtl="0" algn="l">
                        <a:spcBef>
                          <a:spcPts val="0"/>
                        </a:spcBef>
                        <a:spcAft>
                          <a:spcPts val="0"/>
                        </a:spcAft>
                        <a:buNone/>
                      </a:pPr>
                      <a:r>
                        <a:t/>
                      </a:r>
                      <a:endParaRPr sz="1100">
                        <a:latin typeface="Malgun Gothic"/>
                        <a:ea typeface="Malgun Gothic"/>
                        <a:cs typeface="Malgun Gothic"/>
                        <a:sym typeface="Malgun Gothic"/>
                      </a:endParaRPr>
                    </a:p>
                    <a:p>
                      <a:pPr indent="0" lvl="0" marL="914400" rtl="0" algn="l">
                        <a:spcBef>
                          <a:spcPts val="0"/>
                        </a:spcBef>
                        <a:spcAft>
                          <a:spcPts val="0"/>
                        </a:spcAft>
                        <a:buClr>
                          <a:schemeClr val="dk1"/>
                        </a:buClr>
                        <a:buSzPts val="1100"/>
                        <a:buFont typeface="Arial"/>
                        <a:buNone/>
                      </a:pPr>
                      <a:r>
                        <a:rPr lang="ko-KR" sz="1100">
                          <a:latin typeface="Malgun Gothic"/>
                          <a:ea typeface="Malgun Gothic"/>
                          <a:cs typeface="Malgun Gothic"/>
                          <a:sym typeface="Malgun Gothic"/>
                        </a:rPr>
                        <a:t>요청 수량과 배송 날짜를 입력 가능한 필드 구성</a:t>
                      </a:r>
                      <a:endParaRPr sz="1100">
                        <a:latin typeface="Malgun Gothic"/>
                        <a:ea typeface="Malgun Gothic"/>
                        <a:cs typeface="Malgun Gothic"/>
                        <a:sym typeface="Malgun Gothic"/>
                      </a:endParaRPr>
                    </a:p>
                    <a:p>
                      <a:pPr indent="-292100" lvl="0" marL="1371600" rtl="0" algn="l">
                        <a:spcBef>
                          <a:spcPts val="0"/>
                        </a:spcBef>
                        <a:spcAft>
                          <a:spcPts val="0"/>
                        </a:spcAft>
                        <a:buSzPts val="1000"/>
                        <a:buFont typeface="Malgun Gothic"/>
                        <a:buChar char="●"/>
                      </a:pPr>
                      <a:r>
                        <a:rPr lang="ko-KR" sz="1000">
                          <a:latin typeface="Malgun Gothic"/>
                          <a:ea typeface="Malgun Gothic"/>
                          <a:cs typeface="Malgun Gothic"/>
                          <a:sym typeface="Malgun Gothic"/>
                        </a:rPr>
                        <a:t>데이터 넣기전 타지점 재고 수량과 비교하여 Error Handling (문서 생성 버튼 활성화)</a:t>
                      </a:r>
                      <a:endParaRPr sz="1000">
                        <a:latin typeface="Malgun Gothic"/>
                        <a:ea typeface="Malgun Gothic"/>
                        <a:cs typeface="Malgun Gothic"/>
                        <a:sym typeface="Malgun Gothic"/>
                      </a:endParaRPr>
                    </a:p>
                    <a:p>
                      <a:pPr indent="-292100" lvl="0" marL="1371600" rtl="0" algn="l">
                        <a:spcBef>
                          <a:spcPts val="0"/>
                        </a:spcBef>
                        <a:spcAft>
                          <a:spcPts val="0"/>
                        </a:spcAft>
                        <a:buSzPts val="1000"/>
                        <a:buFont typeface="Malgun Gothic"/>
                        <a:buChar char="●"/>
                      </a:pPr>
                      <a:r>
                        <a:rPr lang="ko-KR" sz="1000">
                          <a:latin typeface="Malgun Gothic"/>
                          <a:ea typeface="Malgun Gothic"/>
                          <a:cs typeface="Malgun Gothic"/>
                          <a:sym typeface="Malgun Gothic"/>
                        </a:rPr>
                        <a:t>배송 납기일은 요청 날짜 이후만 선택 가능</a:t>
                      </a:r>
                      <a:endParaRPr sz="1000">
                        <a:latin typeface="Malgun Gothic"/>
                        <a:ea typeface="Malgun Gothic"/>
                        <a:cs typeface="Malgun Gothic"/>
                        <a:sym typeface="Malgun Gothic"/>
                      </a:endParaRPr>
                    </a:p>
                    <a:p>
                      <a:pPr indent="0" lvl="0" marL="914400" rtl="0" algn="l">
                        <a:spcBef>
                          <a:spcPts val="0"/>
                        </a:spcBef>
                        <a:spcAft>
                          <a:spcPts val="0"/>
                        </a:spcAft>
                        <a:buNone/>
                      </a:pPr>
                      <a:r>
                        <a:t/>
                      </a:r>
                      <a:endParaRPr sz="1100">
                        <a:latin typeface="Malgun Gothic"/>
                        <a:ea typeface="Malgun Gothic"/>
                        <a:cs typeface="Malgun Gothic"/>
                        <a:sym typeface="Malgun Gothic"/>
                      </a:endParaRPr>
                    </a:p>
                    <a:p>
                      <a:pPr indent="0" lvl="0" marL="914400" rtl="0" algn="l">
                        <a:spcBef>
                          <a:spcPts val="0"/>
                        </a:spcBef>
                        <a:spcAft>
                          <a:spcPts val="0"/>
                        </a:spcAft>
                        <a:buNone/>
                      </a:pPr>
                      <a:r>
                        <a:rPr lang="ko-KR" sz="1100">
                          <a:latin typeface="Malgun Gothic"/>
                          <a:ea typeface="Malgun Gothic"/>
                          <a:cs typeface="Malgun Gothic"/>
                          <a:sym typeface="Malgun Gothic"/>
                        </a:rPr>
                        <a:t>생성 버튼 클릭 시 OData Service 의 create_deep_entity 메소드를 활용해 결재문서/상세정보를 DB테이블에 같은 문서 번호(Number Range)로 각각 ZTB05_APVDOC, ZTB05_DETSTOAPV 테이블에 데이터 생성 </a:t>
                      </a:r>
                      <a:endParaRPr sz="1100">
                        <a:latin typeface="Malgun Gothic"/>
                        <a:ea typeface="Malgun Gothic"/>
                        <a:cs typeface="Malgun Gothic"/>
                        <a:sym typeface="Malgun Gothic"/>
                      </a:endParaRPr>
                    </a:p>
                    <a:p>
                      <a:pPr indent="0" lvl="0" marL="457200" rtl="0" algn="l">
                        <a:spcBef>
                          <a:spcPts val="0"/>
                        </a:spcBef>
                        <a:spcAft>
                          <a:spcPts val="0"/>
                        </a:spcAft>
                        <a:buNone/>
                      </a:pPr>
                      <a:r>
                        <a:t/>
                      </a:r>
                      <a:endParaRPr b="1" sz="1100">
                        <a:latin typeface="Malgun Gothic"/>
                        <a:ea typeface="Malgun Gothic"/>
                        <a:cs typeface="Malgun Gothic"/>
                        <a:sym typeface="Malgun Gothic"/>
                      </a:endParaRPr>
                    </a:p>
                    <a:p>
                      <a:pPr indent="0" lvl="0" marL="457200" rtl="0" algn="l">
                        <a:spcBef>
                          <a:spcPts val="0"/>
                        </a:spcBef>
                        <a:spcAft>
                          <a:spcPts val="0"/>
                        </a:spcAft>
                        <a:buNone/>
                      </a:pPr>
                      <a:r>
                        <a:t/>
                      </a:r>
                      <a:endParaRPr b="1" sz="1100">
                        <a:latin typeface="Malgun Gothic"/>
                        <a:ea typeface="Malgun Gothic"/>
                        <a:cs typeface="Malgun Gothic"/>
                        <a:sym typeface="Malgun Gothic"/>
                      </a:endParaRPr>
                    </a:p>
                    <a:p>
                      <a:pPr indent="0" lvl="0" marL="457200" rtl="0" algn="l">
                        <a:spcBef>
                          <a:spcPts val="0"/>
                        </a:spcBef>
                        <a:spcAft>
                          <a:spcPts val="0"/>
                        </a:spcAft>
                        <a:buNone/>
                      </a:pPr>
                      <a:r>
                        <a:rPr b="1" lang="ko-KR" sz="1100">
                          <a:latin typeface="Malgun Gothic"/>
                          <a:ea typeface="Malgun Gothic"/>
                          <a:cs typeface="Malgun Gothic"/>
                          <a:sym typeface="Malgun Gothic"/>
                        </a:rPr>
                        <a:t>IV. Launchpad Tile</a:t>
                      </a:r>
                      <a:endParaRPr b="1" sz="1100">
                        <a:latin typeface="Malgun Gothic"/>
                        <a:ea typeface="Malgun Gothic"/>
                        <a:cs typeface="Malgun Gothic"/>
                        <a:sym typeface="Malgun Gothic"/>
                      </a:endParaRPr>
                    </a:p>
                    <a:p>
                      <a:pPr indent="0" lvl="0" marL="914400" rtl="0" algn="l">
                        <a:spcBef>
                          <a:spcPts val="0"/>
                        </a:spcBef>
                        <a:spcAft>
                          <a:spcPts val="0"/>
                        </a:spcAft>
                        <a:buNone/>
                      </a:pPr>
                      <a:r>
                        <a:t/>
                      </a:r>
                      <a:endParaRPr b="1" sz="1100">
                        <a:latin typeface="Malgun Gothic"/>
                        <a:ea typeface="Malgun Gothic"/>
                        <a:cs typeface="Malgun Gothic"/>
                        <a:sym typeface="Malgun Gothic"/>
                      </a:endParaRPr>
                    </a:p>
                    <a:p>
                      <a:pPr indent="0" lvl="0" marL="914400" rtl="0" algn="l">
                        <a:spcBef>
                          <a:spcPts val="0"/>
                        </a:spcBef>
                        <a:spcAft>
                          <a:spcPts val="0"/>
                        </a:spcAft>
                        <a:buNone/>
                      </a:pPr>
                      <a:r>
                        <a:rPr lang="ko-KR" sz="900">
                          <a:latin typeface="Malgun Gothic"/>
                          <a:ea typeface="Malgun Gothic"/>
                          <a:cs typeface="Malgun Gothic"/>
                          <a:sym typeface="Malgun Gothic"/>
                        </a:rPr>
                        <a:t>Static Tile 생성	</a:t>
                      </a:r>
                      <a:endParaRPr b="1" sz="1100">
                        <a:latin typeface="Malgun Gothic"/>
                        <a:ea typeface="Malgun Gothic"/>
                        <a:cs typeface="Malgun Gothic"/>
                        <a:sym typeface="Malgun Gothic"/>
                      </a:endParaRPr>
                    </a:p>
                    <a:p>
                      <a:pPr indent="0" lvl="0" marL="457200" rtl="0" algn="l">
                        <a:spcBef>
                          <a:spcPts val="0"/>
                        </a:spcBef>
                        <a:spcAft>
                          <a:spcPts val="0"/>
                        </a:spcAft>
                        <a:buClr>
                          <a:schemeClr val="dk1"/>
                        </a:buClr>
                        <a:buSzPts val="1100"/>
                        <a:buFont typeface="Arial"/>
                        <a:buNone/>
                      </a:pPr>
                      <a:r>
                        <a:t/>
                      </a:r>
                      <a:endParaRPr b="1" sz="1100">
                        <a:latin typeface="Malgun Gothic"/>
                        <a:ea typeface="Malgun Gothic"/>
                        <a:cs typeface="Malgun Gothic"/>
                        <a:sym typeface="Malgun Gothic"/>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t/>
                      </a:r>
                      <a:endParaRPr sz="11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pic>
        <p:nvPicPr>
          <p:cNvPr id="301" name="Google Shape;301;p29"/>
          <p:cNvPicPr preferRelativeResize="0"/>
          <p:nvPr/>
        </p:nvPicPr>
        <p:blipFill>
          <a:blip r:embed="rId4">
            <a:alphaModFix/>
          </a:blip>
          <a:stretch>
            <a:fillRect/>
          </a:stretch>
        </p:blipFill>
        <p:spPr>
          <a:xfrm>
            <a:off x="6229325" y="1620125"/>
            <a:ext cx="2650025" cy="1285425"/>
          </a:xfrm>
          <a:prstGeom prst="rect">
            <a:avLst/>
          </a:prstGeom>
          <a:noFill/>
          <a:ln>
            <a:noFill/>
          </a:ln>
        </p:spPr>
      </p:pic>
      <p:pic>
        <p:nvPicPr>
          <p:cNvPr id="302" name="Google Shape;302;p29"/>
          <p:cNvPicPr preferRelativeResize="0"/>
          <p:nvPr/>
        </p:nvPicPr>
        <p:blipFill>
          <a:blip r:embed="rId5">
            <a:alphaModFix/>
          </a:blip>
          <a:stretch>
            <a:fillRect/>
          </a:stretch>
        </p:blipFill>
        <p:spPr>
          <a:xfrm>
            <a:off x="9224875" y="1620125"/>
            <a:ext cx="2660980" cy="1285425"/>
          </a:xfrm>
          <a:prstGeom prst="rect">
            <a:avLst/>
          </a:prstGeom>
          <a:noFill/>
          <a:ln>
            <a:noFill/>
          </a:ln>
        </p:spPr>
      </p:pic>
      <p:pic>
        <p:nvPicPr>
          <p:cNvPr id="303" name="Google Shape;303;p29"/>
          <p:cNvPicPr preferRelativeResize="0"/>
          <p:nvPr/>
        </p:nvPicPr>
        <p:blipFill>
          <a:blip r:embed="rId6">
            <a:alphaModFix/>
          </a:blip>
          <a:stretch>
            <a:fillRect/>
          </a:stretch>
        </p:blipFill>
        <p:spPr>
          <a:xfrm>
            <a:off x="6229325" y="3095875"/>
            <a:ext cx="2650025" cy="1291044"/>
          </a:xfrm>
          <a:prstGeom prst="rect">
            <a:avLst/>
          </a:prstGeom>
          <a:noFill/>
          <a:ln>
            <a:noFill/>
          </a:ln>
        </p:spPr>
      </p:pic>
      <p:pic>
        <p:nvPicPr>
          <p:cNvPr id="304" name="Google Shape;304;p29"/>
          <p:cNvPicPr preferRelativeResize="0"/>
          <p:nvPr/>
        </p:nvPicPr>
        <p:blipFill>
          <a:blip r:embed="rId7">
            <a:alphaModFix/>
          </a:blip>
          <a:stretch>
            <a:fillRect/>
          </a:stretch>
        </p:blipFill>
        <p:spPr>
          <a:xfrm>
            <a:off x="9217500" y="3095875"/>
            <a:ext cx="2675726" cy="1291050"/>
          </a:xfrm>
          <a:prstGeom prst="rect">
            <a:avLst/>
          </a:prstGeom>
          <a:noFill/>
          <a:ln>
            <a:noFill/>
          </a:ln>
        </p:spPr>
      </p:pic>
      <p:pic>
        <p:nvPicPr>
          <p:cNvPr id="305" name="Google Shape;305;p29"/>
          <p:cNvPicPr preferRelativeResize="0"/>
          <p:nvPr/>
        </p:nvPicPr>
        <p:blipFill>
          <a:blip r:embed="rId8">
            <a:alphaModFix/>
          </a:blip>
          <a:stretch>
            <a:fillRect/>
          </a:stretch>
        </p:blipFill>
        <p:spPr>
          <a:xfrm>
            <a:off x="6216475" y="4656300"/>
            <a:ext cx="2675725" cy="1300031"/>
          </a:xfrm>
          <a:prstGeom prst="rect">
            <a:avLst/>
          </a:prstGeom>
          <a:noFill/>
          <a:ln>
            <a:noFill/>
          </a:ln>
        </p:spPr>
      </p:pic>
      <p:pic>
        <p:nvPicPr>
          <p:cNvPr id="306" name="Google Shape;306;p29"/>
          <p:cNvPicPr preferRelativeResize="0"/>
          <p:nvPr/>
        </p:nvPicPr>
        <p:blipFill>
          <a:blip r:embed="rId9">
            <a:alphaModFix/>
          </a:blip>
          <a:stretch>
            <a:fillRect/>
          </a:stretch>
        </p:blipFill>
        <p:spPr>
          <a:xfrm>
            <a:off x="9300200" y="4706250"/>
            <a:ext cx="1209675" cy="1200150"/>
          </a:xfrm>
          <a:prstGeom prst="rect">
            <a:avLst/>
          </a:prstGeom>
          <a:noFill/>
          <a:ln>
            <a:noFill/>
          </a:ln>
        </p:spPr>
      </p:pic>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486D"/>
        </a:solidFill>
      </p:bgPr>
    </p:bg>
    <p:spTree>
      <p:nvGrpSpPr>
        <p:cNvPr id="311" name="Shape 311"/>
        <p:cNvGrpSpPr/>
        <p:nvPr/>
      </p:nvGrpSpPr>
      <p:grpSpPr>
        <a:xfrm>
          <a:off x="0" y="0"/>
          <a:ext cx="0" cy="0"/>
          <a:chOff x="0" y="0"/>
          <a:chExt cx="0" cy="0"/>
        </a:xfrm>
      </p:grpSpPr>
      <p:cxnSp>
        <p:nvCxnSpPr>
          <p:cNvPr id="312" name="Google Shape;312;p30"/>
          <p:cNvCxnSpPr/>
          <p:nvPr/>
        </p:nvCxnSpPr>
        <p:spPr>
          <a:xfrm>
            <a:off x="0" y="6225715"/>
            <a:ext cx="12192000" cy="0"/>
          </a:xfrm>
          <a:prstGeom prst="straightConnector1">
            <a:avLst/>
          </a:prstGeom>
          <a:noFill/>
          <a:ln cap="flat" cmpd="sng" w="9525">
            <a:solidFill>
              <a:schemeClr val="lt1"/>
            </a:solidFill>
            <a:prstDash val="solid"/>
            <a:round/>
            <a:headEnd len="sm" w="sm" type="none"/>
            <a:tailEnd len="sm" w="sm" type="none"/>
          </a:ln>
        </p:spPr>
      </p:cxnSp>
      <p:pic>
        <p:nvPicPr>
          <p:cNvPr id="313" name="Google Shape;313;p30"/>
          <p:cNvPicPr preferRelativeResize="0"/>
          <p:nvPr/>
        </p:nvPicPr>
        <p:blipFill rotWithShape="1">
          <a:blip r:embed="rId3">
            <a:alphaModFix/>
          </a:blip>
          <a:srcRect b="0" l="0" r="0" t="0"/>
          <a:stretch/>
        </p:blipFill>
        <p:spPr>
          <a:xfrm>
            <a:off x="10251201" y="6225731"/>
            <a:ext cx="1940809" cy="611644"/>
          </a:xfrm>
          <a:prstGeom prst="rect">
            <a:avLst/>
          </a:prstGeom>
          <a:noFill/>
          <a:ln>
            <a:noFill/>
          </a:ln>
        </p:spPr>
      </p:pic>
      <p:sp>
        <p:nvSpPr>
          <p:cNvPr id="314" name="Google Shape;314;p30"/>
          <p:cNvSpPr txBox="1"/>
          <p:nvPr/>
        </p:nvSpPr>
        <p:spPr>
          <a:xfrm>
            <a:off x="2560086" y="0"/>
            <a:ext cx="69072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chemeClr val="lt1"/>
                </a:solidFill>
                <a:latin typeface="Arial"/>
                <a:ea typeface="Arial"/>
                <a:cs typeface="Arial"/>
                <a:sym typeface="Arial"/>
              </a:rPr>
              <a:t>프로그램 상세 사양서</a:t>
            </a:r>
            <a:endParaRPr b="1" i="0" sz="2400" u="none" cap="none" strike="noStrike">
              <a:solidFill>
                <a:schemeClr val="lt1"/>
              </a:solidFill>
              <a:latin typeface="Arial"/>
              <a:ea typeface="Arial"/>
              <a:cs typeface="Arial"/>
              <a:sym typeface="Arial"/>
            </a:endParaRPr>
          </a:p>
        </p:txBody>
      </p:sp>
      <p:graphicFrame>
        <p:nvGraphicFramePr>
          <p:cNvPr id="315" name="Google Shape;315;p30"/>
          <p:cNvGraphicFramePr/>
          <p:nvPr/>
        </p:nvGraphicFramePr>
        <p:xfrm>
          <a:off x="0" y="404810"/>
          <a:ext cx="3000000" cy="3000000"/>
        </p:xfrm>
        <a:graphic>
          <a:graphicData uri="http://schemas.openxmlformats.org/drawingml/2006/table">
            <a:tbl>
              <a:tblPr bandRow="1" firstRow="1">
                <a:noFill/>
                <a:tableStyleId>{615FFB58-A1F3-498A-B8B1-625E8BE47116}</a:tableStyleId>
              </a:tblPr>
              <a:tblGrid>
                <a:gridCol w="1219200"/>
                <a:gridCol w="1219200"/>
                <a:gridCol w="1219200"/>
                <a:gridCol w="1219200"/>
                <a:gridCol w="1219200"/>
                <a:gridCol w="1219200"/>
                <a:gridCol w="1219200"/>
                <a:gridCol w="817400"/>
                <a:gridCol w="981775"/>
                <a:gridCol w="1858425"/>
              </a:tblGrid>
              <a:tr h="338900">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solidFill>
                            <a:schemeClr val="lt1"/>
                          </a:solidFill>
                        </a:rPr>
                        <a:t>기능/개요</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7">
                  <a:txBody>
                    <a:bodyPr/>
                    <a:lstStyle/>
                    <a:p>
                      <a:pPr indent="0" lvl="0" marL="0" rtl="0" algn="just">
                        <a:spcBef>
                          <a:spcPts val="0"/>
                        </a:spcBef>
                        <a:spcAft>
                          <a:spcPts val="0"/>
                        </a:spcAft>
                        <a:buClr>
                          <a:schemeClr val="dk1"/>
                        </a:buClr>
                        <a:buSzPts val="1100"/>
                        <a:buFont typeface="Arial"/>
                        <a:buNone/>
                      </a:pPr>
                      <a:r>
                        <a:rPr b="0" lang="ko-KR" sz="1100">
                          <a:solidFill>
                            <a:schemeClr val="dk1"/>
                          </a:solidFill>
                          <a:latin typeface="Malgun Gothic"/>
                          <a:ea typeface="Malgun Gothic"/>
                          <a:cs typeface="Malgun Gothic"/>
                          <a:sym typeface="Malgun Gothic"/>
                        </a:rPr>
                        <a:t>Requested R/T(1)</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프로그램명</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0" lang="ko-KR" sz="1200">
                          <a:solidFill>
                            <a:schemeClr val="dk1"/>
                          </a:solidFill>
                        </a:rPr>
                        <a:t>ZUI_BRC_CHK</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38900">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Spec작성자</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채지훈</a:t>
                      </a:r>
                      <a:endParaRPr sz="1200"/>
                    </a:p>
                    <a:p>
                      <a:pPr indent="0" lvl="0" marL="0" marR="0" rtl="0" algn="l">
                        <a:lnSpc>
                          <a:spcPct val="100000"/>
                        </a:lnSpc>
                        <a:spcBef>
                          <a:spcPts val="0"/>
                        </a:spcBef>
                        <a:spcAft>
                          <a:spcPts val="0"/>
                        </a:spcAft>
                        <a:buClr>
                          <a:srgbClr val="000000"/>
                        </a:buClr>
                        <a:buSzPts val="1200"/>
                        <a:buFont typeface="Arial"/>
                        <a:buNone/>
                      </a:pPr>
                      <a:r>
                        <a:t/>
                      </a:r>
                      <a:endParaRPr sz="12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작성일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2022-04-22</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개발자</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채지훈</a:t>
                      </a:r>
                      <a:endParaRPr sz="1200"/>
                    </a:p>
                    <a:p>
                      <a:pPr indent="0" lvl="0" marL="0" marR="0" rtl="0" algn="l">
                        <a:lnSpc>
                          <a:spcPct val="100000"/>
                        </a:lnSpc>
                        <a:spcBef>
                          <a:spcPts val="0"/>
                        </a:spcBef>
                        <a:spcAft>
                          <a:spcPts val="0"/>
                        </a:spcAft>
                        <a:buClr>
                          <a:srgbClr val="000000"/>
                        </a:buClr>
                        <a:buSzPts val="1200"/>
                        <a:buFont typeface="Arial"/>
                        <a:buNone/>
                      </a:pPr>
                      <a:r>
                        <a:t/>
                      </a:r>
                      <a:endParaRPr b="1" sz="1200">
                        <a:solidFill>
                          <a:schemeClr val="lt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개발완료일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04.13</a:t>
                      </a:r>
                      <a:endParaRPr sz="1200" u="none" cap="none" strike="noStrike">
                        <a:solidFill>
                          <a:schemeClr val="lt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a:t>
                      </a:r>
                      <a:r>
                        <a:rPr b="1" lang="ko-KR" sz="1200">
                          <a:solidFill>
                            <a:schemeClr val="lt1"/>
                          </a:solidFill>
                        </a:rPr>
                        <a:t>분야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a:t>SAP UI5</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graphicFrame>
        <p:nvGraphicFramePr>
          <p:cNvPr id="316" name="Google Shape;316;p30"/>
          <p:cNvGraphicFramePr/>
          <p:nvPr/>
        </p:nvGraphicFramePr>
        <p:xfrm>
          <a:off x="0" y="1082588"/>
          <a:ext cx="3000000" cy="3000000"/>
        </p:xfrm>
        <a:graphic>
          <a:graphicData uri="http://schemas.openxmlformats.org/drawingml/2006/table">
            <a:tbl>
              <a:tblPr bandRow="1" firstRow="1">
                <a:noFill/>
                <a:tableStyleId>{615FFB58-A1F3-498A-B8B1-625E8BE47116}</a:tableStyleId>
              </a:tblPr>
              <a:tblGrid>
                <a:gridCol w="6096000"/>
                <a:gridCol w="6096000"/>
              </a:tblGrid>
              <a:tr h="311900">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스토리보드</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화면 레이아웃</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831225">
                <a:tc>
                  <a:txBody>
                    <a:bodyPr/>
                    <a:lstStyle/>
                    <a:p>
                      <a:pPr indent="0" lvl="0" marL="127000" rtl="0" algn="l">
                        <a:spcBef>
                          <a:spcPts val="0"/>
                        </a:spcBef>
                        <a:spcAft>
                          <a:spcPts val="0"/>
                        </a:spcAft>
                        <a:buNone/>
                      </a:pPr>
                      <a:r>
                        <a:t/>
                      </a:r>
                      <a:endParaRPr b="1" sz="900">
                        <a:latin typeface="Malgun Gothic"/>
                        <a:ea typeface="Malgun Gothic"/>
                        <a:cs typeface="Malgun Gothic"/>
                        <a:sym typeface="Malgun Gothic"/>
                      </a:endParaRPr>
                    </a:p>
                    <a:p>
                      <a:pPr indent="0" lvl="0" marL="127000" rtl="0" algn="l">
                        <a:spcBef>
                          <a:spcPts val="0"/>
                        </a:spcBef>
                        <a:spcAft>
                          <a:spcPts val="0"/>
                        </a:spcAft>
                        <a:buNone/>
                      </a:pPr>
                      <a:r>
                        <a:rPr b="1" lang="ko-KR" sz="1100">
                          <a:latin typeface="Malgun Gothic"/>
                          <a:ea typeface="Malgun Gothic"/>
                          <a:cs typeface="Malgun Gothic"/>
                          <a:sym typeface="Malgun Gothic"/>
                        </a:rPr>
                        <a:t>두개의 Object Page Layout의 View로 구성 (버튼을 통해 두개의 View 이동 가능)</a:t>
                      </a:r>
                      <a:endParaRPr b="1" sz="1100">
                        <a:latin typeface="Malgun Gothic"/>
                        <a:ea typeface="Malgun Gothic"/>
                        <a:cs typeface="Malgun Gothic"/>
                        <a:sym typeface="Malgun Gothic"/>
                      </a:endParaRPr>
                    </a:p>
                    <a:p>
                      <a:pPr indent="0" lvl="0" marL="457200" rtl="0" algn="l">
                        <a:spcBef>
                          <a:spcPts val="0"/>
                        </a:spcBef>
                        <a:spcAft>
                          <a:spcPts val="0"/>
                        </a:spcAft>
                        <a:buNone/>
                      </a:pPr>
                      <a:r>
                        <a:rPr b="1" lang="ko-KR" sz="1300">
                          <a:latin typeface="Malgun Gothic"/>
                          <a:ea typeface="Malgun Gothic"/>
                          <a:cs typeface="Malgun Gothic"/>
                          <a:sym typeface="Malgun Gothic"/>
                        </a:rPr>
                        <a:t>I. </a:t>
                      </a:r>
                      <a:r>
                        <a:rPr b="1" lang="ko-KR" sz="1300">
                          <a:latin typeface="Malgun Gothic"/>
                          <a:ea typeface="Malgun Gothic"/>
                          <a:cs typeface="Malgun Gothic"/>
                          <a:sym typeface="Malgun Gothic"/>
                        </a:rPr>
                        <a:t>Requested R/T by Headquarter</a:t>
                      </a:r>
                      <a:endParaRPr b="1" sz="1300">
                        <a:latin typeface="Malgun Gothic"/>
                        <a:ea typeface="Malgun Gothic"/>
                        <a:cs typeface="Malgun Gothic"/>
                        <a:sym typeface="Malgun Gothic"/>
                      </a:endParaRPr>
                    </a:p>
                    <a:p>
                      <a:pPr indent="0" lvl="0" marL="457200" rtl="0" algn="l">
                        <a:spcBef>
                          <a:spcPts val="0"/>
                        </a:spcBef>
                        <a:spcAft>
                          <a:spcPts val="0"/>
                        </a:spcAft>
                        <a:buNone/>
                      </a:pPr>
                      <a:r>
                        <a:rPr lang="ko-KR" sz="900">
                          <a:latin typeface="Malgun Gothic"/>
                          <a:ea typeface="Malgun Gothic"/>
                          <a:cs typeface="Malgun Gothic"/>
                          <a:sym typeface="Malgun Gothic"/>
                        </a:rPr>
                        <a:t>첫 테이블에 아직 처리 되지 않은 현 지점에 들어온 STO결재문서 본사 지시건만 ZTB05_APVDOC에서 필터링하여 Display</a:t>
                      </a:r>
                      <a:endParaRPr b="1" sz="1300">
                        <a:latin typeface="Malgun Gothic"/>
                        <a:ea typeface="Malgun Gothic"/>
                        <a:cs typeface="Malgun Gothic"/>
                        <a:sym typeface="Malgun Gothic"/>
                      </a:endParaRPr>
                    </a:p>
                    <a:p>
                      <a:pPr indent="0" lvl="0" marL="457200" rtl="0" algn="l">
                        <a:spcBef>
                          <a:spcPts val="0"/>
                        </a:spcBef>
                        <a:spcAft>
                          <a:spcPts val="0"/>
                        </a:spcAft>
                        <a:buNone/>
                      </a:pPr>
                      <a:r>
                        <a:rPr lang="ko-KR" sz="900">
                          <a:latin typeface="Malgun Gothic"/>
                          <a:ea typeface="Malgun Gothic"/>
                          <a:cs typeface="Malgun Gothic"/>
                          <a:sym typeface="Malgun Gothic"/>
                        </a:rPr>
                        <a:t>Detial 버튼을 현 Row의 Approval Document Number 에 해당하는ZTB05_DETSTOAPV 의 데이터 즉 R/T 요청 상세 정보를 POPOVER를 통해 Display</a:t>
                      </a:r>
                      <a:endParaRPr b="1" sz="1500">
                        <a:latin typeface="Malgun Gothic"/>
                        <a:ea typeface="Malgun Gothic"/>
                        <a:cs typeface="Malgun Gothic"/>
                        <a:sym typeface="Malgun Gothic"/>
                      </a:endParaRPr>
                    </a:p>
                    <a:p>
                      <a:pPr indent="0" lvl="0" marL="457200" rtl="0" algn="l">
                        <a:spcBef>
                          <a:spcPts val="0"/>
                        </a:spcBef>
                        <a:spcAft>
                          <a:spcPts val="0"/>
                        </a:spcAft>
                        <a:buNone/>
                      </a:pPr>
                      <a:r>
                        <a:rPr lang="ko-KR" sz="900">
                          <a:latin typeface="Malgun Gothic"/>
                          <a:ea typeface="Malgun Gothic"/>
                          <a:cs typeface="Malgun Gothic"/>
                          <a:sym typeface="Malgun Gothic"/>
                        </a:rPr>
                        <a:t>두번째 테이블에 처리된 결재 문서와 처리 결과를 Display</a:t>
                      </a:r>
                      <a:endParaRPr sz="900">
                        <a:latin typeface="Malgun Gothic"/>
                        <a:ea typeface="Malgun Gothic"/>
                        <a:cs typeface="Malgun Gothic"/>
                        <a:sym typeface="Malgun Gothic"/>
                      </a:endParaRPr>
                    </a:p>
                    <a:p>
                      <a:pPr indent="0" lvl="0" marL="457200" rtl="0" algn="l">
                        <a:spcBef>
                          <a:spcPts val="0"/>
                        </a:spcBef>
                        <a:spcAft>
                          <a:spcPts val="0"/>
                        </a:spcAft>
                        <a:buNone/>
                      </a:pPr>
                      <a:r>
                        <a:rPr lang="ko-KR" sz="900">
                          <a:latin typeface="Malgun Gothic"/>
                          <a:ea typeface="Malgun Gothic"/>
                          <a:cs typeface="Malgun Gothic"/>
                          <a:sym typeface="Malgun Gothic"/>
                        </a:rPr>
                        <a:t>본사 지시건의 처리되지 않은 결재 문서가 있을시 지점 요청건 화면으로 넘어가지 못하도록 Handling</a:t>
                      </a:r>
                      <a:endParaRPr sz="900">
                        <a:latin typeface="Malgun Gothic"/>
                        <a:ea typeface="Malgun Gothic"/>
                        <a:cs typeface="Malgun Gothic"/>
                        <a:sym typeface="Malgun Gothic"/>
                      </a:endParaRPr>
                    </a:p>
                    <a:p>
                      <a:pPr indent="0" lvl="0" marL="457200" rtl="0" algn="l">
                        <a:spcBef>
                          <a:spcPts val="0"/>
                        </a:spcBef>
                        <a:spcAft>
                          <a:spcPts val="0"/>
                        </a:spcAft>
                        <a:buNone/>
                      </a:pPr>
                      <a:r>
                        <a:rPr b="1" lang="ko-KR" sz="900">
                          <a:latin typeface="Malgun Gothic"/>
                          <a:ea typeface="Malgun Gothic"/>
                          <a:cs typeface="Malgun Gothic"/>
                          <a:sym typeface="Malgun Gothic"/>
                        </a:rPr>
                        <a:t>처리되지 않은 결재 문서 테이블의 Row를 클릭시 지점 재고와 비교하여 지시사항을 테이블 하단에 MessageStrip을 통해 Display 하고 이에 맞는 버튼을 테이블 상단에 활성화</a:t>
                      </a:r>
                      <a:endParaRPr b="1" sz="900">
                        <a:latin typeface="Malgun Gothic"/>
                        <a:ea typeface="Malgun Gothic"/>
                        <a:cs typeface="Malgun Gothic"/>
                        <a:sym typeface="Malgun Gothic"/>
                      </a:endParaRPr>
                    </a:p>
                    <a:p>
                      <a:pPr indent="0" lvl="0" marL="457200" rtl="0" algn="l">
                        <a:spcBef>
                          <a:spcPts val="0"/>
                        </a:spcBef>
                        <a:spcAft>
                          <a:spcPts val="0"/>
                        </a:spcAft>
                        <a:buNone/>
                      </a:pPr>
                      <a:r>
                        <a:rPr lang="ko-KR" sz="900">
                          <a:latin typeface="Malgun Gothic"/>
                          <a:ea typeface="Malgun Gothic"/>
                          <a:cs typeface="Malgun Gothic"/>
                          <a:sym typeface="Malgun Gothic"/>
                        </a:rPr>
                        <a:t>본사 지시 수량이상의 재고를 보유 중인 경우 visible, enabled 를 통해 발송 버튼 활성화</a:t>
                      </a:r>
                      <a:endParaRPr sz="900">
                        <a:latin typeface="Malgun Gothic"/>
                        <a:ea typeface="Malgun Gothic"/>
                        <a:cs typeface="Malgun Gothic"/>
                        <a:sym typeface="Malgun Gothic"/>
                      </a:endParaRPr>
                    </a:p>
                    <a:p>
                      <a:pPr indent="0" lvl="0" marL="457200" rtl="0" algn="l">
                        <a:spcBef>
                          <a:spcPts val="0"/>
                        </a:spcBef>
                        <a:spcAft>
                          <a:spcPts val="0"/>
                        </a:spcAft>
                        <a:buNone/>
                      </a:pPr>
                      <a:r>
                        <a:rPr lang="ko-KR" sz="900">
                          <a:latin typeface="Malgun Gothic"/>
                          <a:ea typeface="Malgun Gothic"/>
                          <a:cs typeface="Malgun Gothic"/>
                          <a:sym typeface="Malgun Gothic"/>
                        </a:rPr>
                        <a:t>버튼 클릭시 결재문서 ZTB05_APVDOC에 OData Service를 통해 결재 상태를 UPDATE</a:t>
                      </a:r>
                      <a:endParaRPr sz="900">
                        <a:latin typeface="Malgun Gothic"/>
                        <a:ea typeface="Malgun Gothic"/>
                        <a:cs typeface="Malgun Gothic"/>
                        <a:sym typeface="Malgun Gothic"/>
                      </a:endParaRPr>
                    </a:p>
                    <a:p>
                      <a:pPr indent="0" lvl="0" marL="457200" rtl="0" algn="l">
                        <a:spcBef>
                          <a:spcPts val="0"/>
                        </a:spcBef>
                        <a:spcAft>
                          <a:spcPts val="0"/>
                        </a:spcAft>
                        <a:buNone/>
                      </a:pPr>
                      <a:r>
                        <a:rPr lang="ko-KR" sz="900">
                          <a:latin typeface="Malgun Gothic"/>
                          <a:ea typeface="Malgun Gothic"/>
                          <a:cs typeface="Malgun Gothic"/>
                          <a:sym typeface="Malgun Gothic"/>
                        </a:rPr>
                        <a:t>ZTB05_STOPOLIST 테이블에 승인된 STO 데이터가 CREATE</a:t>
                      </a:r>
                      <a:endParaRPr sz="900">
                        <a:latin typeface="Malgun Gothic"/>
                        <a:ea typeface="Malgun Gothic"/>
                        <a:cs typeface="Malgun Gothic"/>
                        <a:sym typeface="Malgun Gothic"/>
                      </a:endParaRPr>
                    </a:p>
                    <a:p>
                      <a:pPr indent="0" lvl="0" marL="457200" rtl="0" algn="l">
                        <a:spcBef>
                          <a:spcPts val="0"/>
                        </a:spcBef>
                        <a:spcAft>
                          <a:spcPts val="0"/>
                        </a:spcAft>
                        <a:buNone/>
                      </a:pPr>
                      <a:r>
                        <a:rPr lang="ko-KR" sz="900">
                          <a:latin typeface="Malgun Gothic"/>
                          <a:ea typeface="Malgun Gothic"/>
                          <a:cs typeface="Malgun Gothic"/>
                          <a:sym typeface="Malgun Gothic"/>
                        </a:rPr>
                        <a:t>승인한 지점의 재고에서는 </a:t>
                      </a:r>
                      <a:r>
                        <a:rPr b="1" lang="ko-KR" sz="900">
                          <a:latin typeface="Malgun Gothic"/>
                          <a:ea typeface="Malgun Gothic"/>
                          <a:cs typeface="Malgun Gothic"/>
                          <a:sym typeface="Malgun Gothic"/>
                        </a:rPr>
                        <a:t>본사 지시 수량</a:t>
                      </a:r>
                      <a:r>
                        <a:rPr lang="ko-KR" sz="900">
                          <a:latin typeface="Malgun Gothic"/>
                          <a:ea typeface="Malgun Gothic"/>
                          <a:cs typeface="Malgun Gothic"/>
                          <a:sym typeface="Malgun Gothic"/>
                        </a:rPr>
                        <a:t>만큼 출고 처리가 요청한 지점에서는 입고 예정 수량(Pre-stock) 데이터가 UPDATE </a:t>
                      </a:r>
                      <a:endParaRPr sz="900">
                        <a:latin typeface="Malgun Gothic"/>
                        <a:ea typeface="Malgun Gothic"/>
                        <a:cs typeface="Malgun Gothic"/>
                        <a:sym typeface="Malgun Gothic"/>
                      </a:endParaRPr>
                    </a:p>
                    <a:p>
                      <a:pPr indent="0" lvl="0" marL="457200" rtl="0" algn="l">
                        <a:spcBef>
                          <a:spcPts val="0"/>
                        </a:spcBef>
                        <a:spcAft>
                          <a:spcPts val="0"/>
                        </a:spcAft>
                        <a:buNone/>
                      </a:pPr>
                      <a:r>
                        <a:rPr lang="ko-KR" sz="900">
                          <a:latin typeface="Malgun Gothic"/>
                          <a:ea typeface="Malgun Gothic"/>
                          <a:cs typeface="Malgun Gothic"/>
                          <a:sym typeface="Malgun Gothic"/>
                        </a:rPr>
                        <a:t>테이블의 바인딩 데이터가 Refresh 되어 변경 내용이 바로 Display</a:t>
                      </a:r>
                      <a:endParaRPr sz="900">
                        <a:latin typeface="Malgun Gothic"/>
                        <a:ea typeface="Malgun Gothic"/>
                        <a:cs typeface="Malgun Gothic"/>
                        <a:sym typeface="Malgun Gothic"/>
                      </a:endParaRPr>
                    </a:p>
                    <a:p>
                      <a:pPr indent="0" lvl="0" marL="457200" rtl="0" algn="l">
                        <a:spcBef>
                          <a:spcPts val="0"/>
                        </a:spcBef>
                        <a:spcAft>
                          <a:spcPts val="0"/>
                        </a:spcAft>
                        <a:buNone/>
                      </a:pPr>
                      <a:r>
                        <a:rPr lang="ko-KR" sz="900">
                          <a:latin typeface="Malgun Gothic"/>
                          <a:ea typeface="Malgun Gothic"/>
                          <a:cs typeface="Malgun Gothic"/>
                          <a:sym typeface="Malgun Gothic"/>
                        </a:rPr>
                        <a:t>본사가 지시한 상품의 재고가 있지만 지시 수량보다 적은 경우 visible, enabled 를 통해 일부 발송 버튼 활성화</a:t>
                      </a:r>
                      <a:endParaRPr sz="900">
                        <a:latin typeface="Malgun Gothic"/>
                        <a:ea typeface="Malgun Gothic"/>
                        <a:cs typeface="Malgun Gothic"/>
                        <a:sym typeface="Malgun Gothic"/>
                      </a:endParaRPr>
                    </a:p>
                    <a:p>
                      <a:pPr indent="0" lvl="0" marL="457200" rtl="0" algn="l">
                        <a:spcBef>
                          <a:spcPts val="0"/>
                        </a:spcBef>
                        <a:spcAft>
                          <a:spcPts val="0"/>
                        </a:spcAft>
                        <a:buNone/>
                      </a:pPr>
                      <a:r>
                        <a:rPr lang="ko-KR" sz="900">
                          <a:latin typeface="Malgun Gothic"/>
                          <a:ea typeface="Malgun Gothic"/>
                          <a:cs typeface="Malgun Gothic"/>
                          <a:sym typeface="Malgun Gothic"/>
                        </a:rPr>
                        <a:t>버튼 클릭시 결재문서 ZTB05_APVDOC에 OData Service를 통해 결재 상태를 UPDATE</a:t>
                      </a:r>
                      <a:endParaRPr sz="900">
                        <a:latin typeface="Malgun Gothic"/>
                        <a:ea typeface="Malgun Gothic"/>
                        <a:cs typeface="Malgun Gothic"/>
                        <a:sym typeface="Malgun Gothic"/>
                      </a:endParaRPr>
                    </a:p>
                    <a:p>
                      <a:pPr indent="0" lvl="0" marL="457200" rtl="0" algn="l">
                        <a:spcBef>
                          <a:spcPts val="0"/>
                        </a:spcBef>
                        <a:spcAft>
                          <a:spcPts val="0"/>
                        </a:spcAft>
                        <a:buNone/>
                      </a:pPr>
                      <a:r>
                        <a:rPr lang="ko-KR" sz="900">
                          <a:latin typeface="Malgun Gothic"/>
                          <a:ea typeface="Malgun Gothic"/>
                          <a:cs typeface="Malgun Gothic"/>
                          <a:sym typeface="Malgun Gothic"/>
                        </a:rPr>
                        <a:t>ZTB05_STOPOLIST 테이블에 승인된 STO 데이터가 현 지점 재고 수량으로 CREATE</a:t>
                      </a:r>
                      <a:endParaRPr sz="900">
                        <a:latin typeface="Malgun Gothic"/>
                        <a:ea typeface="Malgun Gothic"/>
                        <a:cs typeface="Malgun Gothic"/>
                        <a:sym typeface="Malgun Gothic"/>
                      </a:endParaRPr>
                    </a:p>
                    <a:p>
                      <a:pPr indent="0" lvl="0" marL="457200" rtl="0" algn="l">
                        <a:spcBef>
                          <a:spcPts val="0"/>
                        </a:spcBef>
                        <a:spcAft>
                          <a:spcPts val="0"/>
                        </a:spcAft>
                        <a:buNone/>
                      </a:pPr>
                      <a:r>
                        <a:rPr lang="ko-KR" sz="900">
                          <a:latin typeface="Malgun Gothic"/>
                          <a:ea typeface="Malgun Gothic"/>
                          <a:cs typeface="Malgun Gothic"/>
                          <a:sym typeface="Malgun Gothic"/>
                        </a:rPr>
                        <a:t>승인한 지점의 재고에서는 </a:t>
                      </a:r>
                      <a:r>
                        <a:rPr b="1" lang="ko-KR" sz="900">
                          <a:latin typeface="Malgun Gothic"/>
                          <a:ea typeface="Malgun Gothic"/>
                          <a:cs typeface="Malgun Gothic"/>
                          <a:sym typeface="Malgun Gothic"/>
                        </a:rPr>
                        <a:t>현 지점 재고 수량</a:t>
                      </a:r>
                      <a:r>
                        <a:rPr lang="ko-KR" sz="900">
                          <a:latin typeface="Malgun Gothic"/>
                          <a:ea typeface="Malgun Gothic"/>
                          <a:cs typeface="Malgun Gothic"/>
                          <a:sym typeface="Malgun Gothic"/>
                        </a:rPr>
                        <a:t>만큼 전부 출고 처리가 요청한 지점에서는 입고 예정 수량(Pre-stock) 데이터가 UPDATE</a:t>
                      </a:r>
                      <a:endParaRPr sz="900">
                        <a:latin typeface="Malgun Gothic"/>
                        <a:ea typeface="Malgun Gothic"/>
                        <a:cs typeface="Malgun Gothic"/>
                        <a:sym typeface="Malgun Gothic"/>
                      </a:endParaRPr>
                    </a:p>
                    <a:p>
                      <a:pPr indent="0" lvl="0" marL="457200" rtl="0" algn="l">
                        <a:spcBef>
                          <a:spcPts val="0"/>
                        </a:spcBef>
                        <a:spcAft>
                          <a:spcPts val="0"/>
                        </a:spcAft>
                        <a:buNone/>
                      </a:pPr>
                      <a:r>
                        <a:rPr lang="ko-KR" sz="900">
                          <a:latin typeface="Malgun Gothic"/>
                          <a:ea typeface="Malgun Gothic"/>
                          <a:cs typeface="Malgun Gothic"/>
                          <a:sym typeface="Malgun Gothic"/>
                        </a:rPr>
                        <a:t>테이블의 바인딩 데이터가 Refresh 되어 변경 내용이 바로 Display본사가 지시한 상품의 재고가 없는 경우 visible, enabled 를 통해 반려 버튼 활성화</a:t>
                      </a:r>
                      <a:endParaRPr sz="900">
                        <a:latin typeface="Malgun Gothic"/>
                        <a:ea typeface="Malgun Gothic"/>
                        <a:cs typeface="Malgun Gothic"/>
                        <a:sym typeface="Malgun Gothic"/>
                      </a:endParaRPr>
                    </a:p>
                    <a:p>
                      <a:pPr indent="0" lvl="0" marL="457200" rtl="0" algn="l">
                        <a:spcBef>
                          <a:spcPts val="0"/>
                        </a:spcBef>
                        <a:spcAft>
                          <a:spcPts val="0"/>
                        </a:spcAft>
                        <a:buNone/>
                      </a:pPr>
                      <a:r>
                        <a:rPr lang="ko-KR" sz="900">
                          <a:latin typeface="Malgun Gothic"/>
                          <a:ea typeface="Malgun Gothic"/>
                          <a:cs typeface="Malgun Gothic"/>
                          <a:sym typeface="Malgun Gothic"/>
                        </a:rPr>
                        <a:t>버튼 클릭시 결재문서 ZTB05_APVDOC에 OData Service를 통해 결재 상태와 반려사유(Out of Stock) UPDATE</a:t>
                      </a:r>
                      <a:endParaRPr sz="900">
                        <a:latin typeface="Malgun Gothic"/>
                        <a:ea typeface="Malgun Gothic"/>
                        <a:cs typeface="Malgun Gothic"/>
                        <a:sym typeface="Malgun Gothic"/>
                      </a:endParaRPr>
                    </a:p>
                    <a:p>
                      <a:pPr indent="0" lvl="0" marL="457200" rtl="0" algn="l">
                        <a:spcBef>
                          <a:spcPts val="0"/>
                        </a:spcBef>
                        <a:spcAft>
                          <a:spcPts val="0"/>
                        </a:spcAft>
                        <a:buNone/>
                      </a:pPr>
                      <a:r>
                        <a:rPr lang="ko-KR" sz="900">
                          <a:latin typeface="Malgun Gothic"/>
                          <a:ea typeface="Malgun Gothic"/>
                          <a:cs typeface="Malgun Gothic"/>
                          <a:sym typeface="Malgun Gothic"/>
                        </a:rPr>
                        <a:t>테이블의 바인딩 데이터가 Refresh 되어 변경 내용이 바로 Display</a:t>
                      </a:r>
                      <a:endParaRPr sz="900">
                        <a:latin typeface="Malgun Gothic"/>
                        <a:ea typeface="Malgun Gothic"/>
                        <a:cs typeface="Malgun Gothic"/>
                        <a:sym typeface="Malgun Gothic"/>
                      </a:endParaRPr>
                    </a:p>
                    <a:p>
                      <a:pPr indent="0" lvl="0" marL="457200" rtl="0" algn="l">
                        <a:spcBef>
                          <a:spcPts val="0"/>
                        </a:spcBef>
                        <a:spcAft>
                          <a:spcPts val="0"/>
                        </a:spcAft>
                        <a:buNone/>
                      </a:pPr>
                      <a:r>
                        <a:t/>
                      </a:r>
                      <a:endParaRPr sz="900">
                        <a:latin typeface="Malgun Gothic"/>
                        <a:ea typeface="Malgun Gothic"/>
                        <a:cs typeface="Malgun Gothic"/>
                        <a:sym typeface="Malgun Gothic"/>
                      </a:endParaRPr>
                    </a:p>
                    <a:p>
                      <a:pPr indent="0" lvl="0" marL="457200" rtl="0" algn="l">
                        <a:spcBef>
                          <a:spcPts val="0"/>
                        </a:spcBef>
                        <a:spcAft>
                          <a:spcPts val="0"/>
                        </a:spcAft>
                        <a:buNone/>
                      </a:pPr>
                      <a:r>
                        <a:rPr lang="ko-KR" sz="900">
                          <a:latin typeface="Malgun Gothic"/>
                          <a:ea typeface="Malgun Gothic"/>
                          <a:cs typeface="Malgun Gothic"/>
                          <a:sym typeface="Malgun Gothic"/>
                        </a:rPr>
                        <a:t>세 경우 모두 OData Service READ 로 ZTB05_PLANT 와 ZTB05_EMPINFO 테이블을 통해 본사 영업 담당자의 전화번호를 가져와 AWS SNS 서비스를 활용하여 해당 번호로 처리 결과에 따라 다른 문자가 전송</a:t>
                      </a:r>
                      <a:r>
                        <a:rPr b="1" lang="ko-KR" sz="900">
                          <a:latin typeface="Malgun Gothic"/>
                          <a:ea typeface="Malgun Gothic"/>
                          <a:cs typeface="Malgun Gothic"/>
                          <a:sym typeface="Malgun Gothic"/>
                        </a:rPr>
                        <a:t> </a:t>
                      </a:r>
                      <a:endParaRPr sz="900">
                        <a:latin typeface="Malgun Gothic"/>
                        <a:ea typeface="Malgun Gothic"/>
                        <a:cs typeface="Malgun Gothic"/>
                        <a:sym typeface="Malgun Gothic"/>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t/>
                      </a:r>
                      <a:endParaRPr sz="11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pic>
        <p:nvPicPr>
          <p:cNvPr id="317" name="Google Shape;317;p30"/>
          <p:cNvPicPr preferRelativeResize="0"/>
          <p:nvPr/>
        </p:nvPicPr>
        <p:blipFill>
          <a:blip r:embed="rId4">
            <a:alphaModFix/>
          </a:blip>
          <a:stretch>
            <a:fillRect/>
          </a:stretch>
        </p:blipFill>
        <p:spPr>
          <a:xfrm>
            <a:off x="6224275" y="1577225"/>
            <a:ext cx="2625099" cy="1276825"/>
          </a:xfrm>
          <a:prstGeom prst="rect">
            <a:avLst/>
          </a:prstGeom>
          <a:noFill/>
          <a:ln>
            <a:noFill/>
          </a:ln>
        </p:spPr>
      </p:pic>
      <p:pic>
        <p:nvPicPr>
          <p:cNvPr id="318" name="Google Shape;318;p30"/>
          <p:cNvPicPr preferRelativeResize="0"/>
          <p:nvPr/>
        </p:nvPicPr>
        <p:blipFill>
          <a:blip r:embed="rId5">
            <a:alphaModFix/>
          </a:blip>
          <a:stretch>
            <a:fillRect/>
          </a:stretch>
        </p:blipFill>
        <p:spPr>
          <a:xfrm>
            <a:off x="9190525" y="1581988"/>
            <a:ext cx="2614997" cy="1267300"/>
          </a:xfrm>
          <a:prstGeom prst="rect">
            <a:avLst/>
          </a:prstGeom>
          <a:noFill/>
          <a:ln>
            <a:noFill/>
          </a:ln>
        </p:spPr>
      </p:pic>
      <p:pic>
        <p:nvPicPr>
          <p:cNvPr id="319" name="Google Shape;319;p30"/>
          <p:cNvPicPr preferRelativeResize="0"/>
          <p:nvPr/>
        </p:nvPicPr>
        <p:blipFill>
          <a:blip r:embed="rId6">
            <a:alphaModFix/>
          </a:blip>
          <a:stretch>
            <a:fillRect/>
          </a:stretch>
        </p:blipFill>
        <p:spPr>
          <a:xfrm>
            <a:off x="6229325" y="3082788"/>
            <a:ext cx="2615000" cy="1261063"/>
          </a:xfrm>
          <a:prstGeom prst="rect">
            <a:avLst/>
          </a:prstGeom>
          <a:noFill/>
          <a:ln>
            <a:noFill/>
          </a:ln>
        </p:spPr>
      </p:pic>
      <p:pic>
        <p:nvPicPr>
          <p:cNvPr id="320" name="Google Shape;320;p30"/>
          <p:cNvPicPr preferRelativeResize="0"/>
          <p:nvPr/>
        </p:nvPicPr>
        <p:blipFill>
          <a:blip r:embed="rId7">
            <a:alphaModFix/>
          </a:blip>
          <a:stretch>
            <a:fillRect/>
          </a:stretch>
        </p:blipFill>
        <p:spPr>
          <a:xfrm>
            <a:off x="9190525" y="3082788"/>
            <a:ext cx="2615000" cy="1261065"/>
          </a:xfrm>
          <a:prstGeom prst="rect">
            <a:avLst/>
          </a:prstGeom>
          <a:noFill/>
          <a:ln>
            <a:noFill/>
          </a:ln>
        </p:spPr>
      </p:pic>
      <p:pic>
        <p:nvPicPr>
          <p:cNvPr id="321" name="Google Shape;321;p30"/>
          <p:cNvPicPr preferRelativeResize="0"/>
          <p:nvPr/>
        </p:nvPicPr>
        <p:blipFill>
          <a:blip r:embed="rId8">
            <a:alphaModFix/>
          </a:blip>
          <a:stretch>
            <a:fillRect/>
          </a:stretch>
        </p:blipFill>
        <p:spPr>
          <a:xfrm>
            <a:off x="6229325" y="4595899"/>
            <a:ext cx="2615000" cy="1268732"/>
          </a:xfrm>
          <a:prstGeom prst="rect">
            <a:avLst/>
          </a:prstGeom>
          <a:noFill/>
          <a:ln>
            <a:noFill/>
          </a:ln>
        </p:spPr>
      </p:pic>
      <p:pic>
        <p:nvPicPr>
          <p:cNvPr id="322" name="Google Shape;322;p30"/>
          <p:cNvPicPr preferRelativeResize="0"/>
          <p:nvPr/>
        </p:nvPicPr>
        <p:blipFill>
          <a:blip r:embed="rId9">
            <a:alphaModFix/>
          </a:blip>
          <a:stretch>
            <a:fillRect/>
          </a:stretch>
        </p:blipFill>
        <p:spPr>
          <a:xfrm>
            <a:off x="9190525" y="4397397"/>
            <a:ext cx="1264367" cy="1774775"/>
          </a:xfrm>
          <a:prstGeom prst="rect">
            <a:avLst/>
          </a:prstGeom>
          <a:noFill/>
          <a:ln>
            <a:noFill/>
          </a:ln>
        </p:spPr>
      </p:pic>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486D"/>
        </a:solidFill>
      </p:bgPr>
    </p:bg>
    <p:spTree>
      <p:nvGrpSpPr>
        <p:cNvPr id="327" name="Shape 327"/>
        <p:cNvGrpSpPr/>
        <p:nvPr/>
      </p:nvGrpSpPr>
      <p:grpSpPr>
        <a:xfrm>
          <a:off x="0" y="0"/>
          <a:ext cx="0" cy="0"/>
          <a:chOff x="0" y="0"/>
          <a:chExt cx="0" cy="0"/>
        </a:xfrm>
      </p:grpSpPr>
      <p:cxnSp>
        <p:nvCxnSpPr>
          <p:cNvPr id="328" name="Google Shape;328;p31"/>
          <p:cNvCxnSpPr/>
          <p:nvPr/>
        </p:nvCxnSpPr>
        <p:spPr>
          <a:xfrm>
            <a:off x="0" y="6225715"/>
            <a:ext cx="12192000" cy="0"/>
          </a:xfrm>
          <a:prstGeom prst="straightConnector1">
            <a:avLst/>
          </a:prstGeom>
          <a:noFill/>
          <a:ln cap="flat" cmpd="sng" w="9525">
            <a:solidFill>
              <a:schemeClr val="lt1"/>
            </a:solidFill>
            <a:prstDash val="solid"/>
            <a:round/>
            <a:headEnd len="sm" w="sm" type="none"/>
            <a:tailEnd len="sm" w="sm" type="none"/>
          </a:ln>
        </p:spPr>
      </p:cxnSp>
      <p:pic>
        <p:nvPicPr>
          <p:cNvPr id="329" name="Google Shape;329;p31"/>
          <p:cNvPicPr preferRelativeResize="0"/>
          <p:nvPr/>
        </p:nvPicPr>
        <p:blipFill rotWithShape="1">
          <a:blip r:embed="rId3">
            <a:alphaModFix/>
          </a:blip>
          <a:srcRect b="0" l="0" r="0" t="0"/>
          <a:stretch/>
        </p:blipFill>
        <p:spPr>
          <a:xfrm>
            <a:off x="10251201" y="6225731"/>
            <a:ext cx="1940809" cy="611644"/>
          </a:xfrm>
          <a:prstGeom prst="rect">
            <a:avLst/>
          </a:prstGeom>
          <a:noFill/>
          <a:ln>
            <a:noFill/>
          </a:ln>
        </p:spPr>
      </p:pic>
      <p:sp>
        <p:nvSpPr>
          <p:cNvPr id="330" name="Google Shape;330;p31"/>
          <p:cNvSpPr txBox="1"/>
          <p:nvPr/>
        </p:nvSpPr>
        <p:spPr>
          <a:xfrm>
            <a:off x="2560086" y="0"/>
            <a:ext cx="69072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chemeClr val="lt1"/>
                </a:solidFill>
                <a:latin typeface="Arial"/>
                <a:ea typeface="Arial"/>
                <a:cs typeface="Arial"/>
                <a:sym typeface="Arial"/>
              </a:rPr>
              <a:t>프로그램 상세 사양서</a:t>
            </a:r>
            <a:endParaRPr b="1" i="0" sz="2400" u="none" cap="none" strike="noStrike">
              <a:solidFill>
                <a:schemeClr val="lt1"/>
              </a:solidFill>
              <a:latin typeface="Arial"/>
              <a:ea typeface="Arial"/>
              <a:cs typeface="Arial"/>
              <a:sym typeface="Arial"/>
            </a:endParaRPr>
          </a:p>
        </p:txBody>
      </p:sp>
      <p:graphicFrame>
        <p:nvGraphicFramePr>
          <p:cNvPr id="331" name="Google Shape;331;p31"/>
          <p:cNvGraphicFramePr/>
          <p:nvPr/>
        </p:nvGraphicFramePr>
        <p:xfrm>
          <a:off x="0" y="404810"/>
          <a:ext cx="3000000" cy="3000000"/>
        </p:xfrm>
        <a:graphic>
          <a:graphicData uri="http://schemas.openxmlformats.org/drawingml/2006/table">
            <a:tbl>
              <a:tblPr bandRow="1" firstRow="1">
                <a:noFill/>
                <a:tableStyleId>{615FFB58-A1F3-498A-B8B1-625E8BE47116}</a:tableStyleId>
              </a:tblPr>
              <a:tblGrid>
                <a:gridCol w="1219200"/>
                <a:gridCol w="1219200"/>
                <a:gridCol w="1219200"/>
                <a:gridCol w="1219200"/>
                <a:gridCol w="1219200"/>
                <a:gridCol w="1219200"/>
                <a:gridCol w="1219200"/>
                <a:gridCol w="817400"/>
                <a:gridCol w="981775"/>
                <a:gridCol w="1858425"/>
              </a:tblGrid>
              <a:tr h="338900">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solidFill>
                            <a:schemeClr val="lt1"/>
                          </a:solidFill>
                        </a:rPr>
                        <a:t>기능/개요</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7">
                  <a:txBody>
                    <a:bodyPr/>
                    <a:lstStyle/>
                    <a:p>
                      <a:pPr indent="0" lvl="0" marL="0" rtl="0" algn="just">
                        <a:spcBef>
                          <a:spcPts val="0"/>
                        </a:spcBef>
                        <a:spcAft>
                          <a:spcPts val="0"/>
                        </a:spcAft>
                        <a:buClr>
                          <a:schemeClr val="dk1"/>
                        </a:buClr>
                        <a:buSzPts val="1100"/>
                        <a:buFont typeface="Arial"/>
                        <a:buNone/>
                      </a:pPr>
                      <a:r>
                        <a:rPr b="0" lang="ko-KR" sz="1100">
                          <a:solidFill>
                            <a:schemeClr val="dk1"/>
                          </a:solidFill>
                          <a:latin typeface="Malgun Gothic"/>
                          <a:ea typeface="Malgun Gothic"/>
                          <a:cs typeface="Malgun Gothic"/>
                          <a:sym typeface="Malgun Gothic"/>
                        </a:rPr>
                        <a:t>Requested R/T(2)</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프로그램명</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0" lang="ko-KR" sz="1200">
                          <a:solidFill>
                            <a:schemeClr val="dk1"/>
                          </a:solidFill>
                        </a:rPr>
                        <a:t>ZUI_BRC_CHK</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38900">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Spec작성자</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채지훈</a:t>
                      </a:r>
                      <a:endParaRPr sz="1200"/>
                    </a:p>
                    <a:p>
                      <a:pPr indent="0" lvl="0" marL="0" marR="0" rtl="0" algn="l">
                        <a:lnSpc>
                          <a:spcPct val="100000"/>
                        </a:lnSpc>
                        <a:spcBef>
                          <a:spcPts val="0"/>
                        </a:spcBef>
                        <a:spcAft>
                          <a:spcPts val="0"/>
                        </a:spcAft>
                        <a:buClr>
                          <a:srgbClr val="000000"/>
                        </a:buClr>
                        <a:buSzPts val="1200"/>
                        <a:buFont typeface="Arial"/>
                        <a:buNone/>
                      </a:pPr>
                      <a:r>
                        <a:t/>
                      </a:r>
                      <a:endParaRPr sz="12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작성일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2022-04-22</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개발자</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채지훈</a:t>
                      </a:r>
                      <a:endParaRPr sz="1200"/>
                    </a:p>
                    <a:p>
                      <a:pPr indent="0" lvl="0" marL="0" marR="0" rtl="0" algn="l">
                        <a:lnSpc>
                          <a:spcPct val="100000"/>
                        </a:lnSpc>
                        <a:spcBef>
                          <a:spcPts val="0"/>
                        </a:spcBef>
                        <a:spcAft>
                          <a:spcPts val="0"/>
                        </a:spcAft>
                        <a:buClr>
                          <a:srgbClr val="000000"/>
                        </a:buClr>
                        <a:buSzPts val="1200"/>
                        <a:buFont typeface="Arial"/>
                        <a:buNone/>
                      </a:pPr>
                      <a:r>
                        <a:t/>
                      </a:r>
                      <a:endParaRPr b="1" sz="1200">
                        <a:solidFill>
                          <a:schemeClr val="lt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개발완료일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04.13</a:t>
                      </a:r>
                      <a:endParaRPr sz="1200" u="none" cap="none" strike="noStrike">
                        <a:solidFill>
                          <a:schemeClr val="lt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a:t>
                      </a:r>
                      <a:r>
                        <a:rPr b="1" lang="ko-KR" sz="1200">
                          <a:solidFill>
                            <a:schemeClr val="lt1"/>
                          </a:solidFill>
                        </a:rPr>
                        <a:t>분야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a:t>SAP UI5</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graphicFrame>
        <p:nvGraphicFramePr>
          <p:cNvPr id="332" name="Google Shape;332;p31"/>
          <p:cNvGraphicFramePr/>
          <p:nvPr/>
        </p:nvGraphicFramePr>
        <p:xfrm>
          <a:off x="0" y="1082588"/>
          <a:ext cx="3000000" cy="3000000"/>
        </p:xfrm>
        <a:graphic>
          <a:graphicData uri="http://schemas.openxmlformats.org/drawingml/2006/table">
            <a:tbl>
              <a:tblPr bandRow="1" firstRow="1">
                <a:noFill/>
                <a:tableStyleId>{615FFB58-A1F3-498A-B8B1-625E8BE47116}</a:tableStyleId>
              </a:tblPr>
              <a:tblGrid>
                <a:gridCol w="6096000"/>
                <a:gridCol w="6096000"/>
              </a:tblGrid>
              <a:tr h="311900">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스토리보드</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화면 레이아웃</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831225">
                <a:tc>
                  <a:txBody>
                    <a:bodyPr/>
                    <a:lstStyle/>
                    <a:p>
                      <a:pPr indent="0" lvl="0" marL="457200" rtl="0" algn="l">
                        <a:spcBef>
                          <a:spcPts val="0"/>
                        </a:spcBef>
                        <a:spcAft>
                          <a:spcPts val="0"/>
                        </a:spcAft>
                        <a:buNone/>
                      </a:pPr>
                      <a:r>
                        <a:t/>
                      </a:r>
                      <a:endParaRPr b="1" sz="1100">
                        <a:latin typeface="Malgun Gothic"/>
                        <a:ea typeface="Malgun Gothic"/>
                        <a:cs typeface="Malgun Gothic"/>
                        <a:sym typeface="Malgun Gothic"/>
                      </a:endParaRPr>
                    </a:p>
                    <a:p>
                      <a:pPr indent="0" lvl="0" marL="457200" rtl="0" algn="l">
                        <a:spcBef>
                          <a:spcPts val="0"/>
                        </a:spcBef>
                        <a:spcAft>
                          <a:spcPts val="0"/>
                        </a:spcAft>
                        <a:buNone/>
                      </a:pPr>
                      <a:r>
                        <a:rPr b="1" lang="ko-KR" sz="1300">
                          <a:latin typeface="Malgun Gothic"/>
                          <a:ea typeface="Malgun Gothic"/>
                          <a:cs typeface="Malgun Gothic"/>
                          <a:sym typeface="Malgun Gothic"/>
                        </a:rPr>
                        <a:t>II. </a:t>
                      </a:r>
                      <a:r>
                        <a:rPr b="1" lang="ko-KR" sz="1300">
                          <a:latin typeface="Malgun Gothic"/>
                          <a:ea typeface="Malgun Gothic"/>
                          <a:cs typeface="Malgun Gothic"/>
                          <a:sym typeface="Malgun Gothic"/>
                        </a:rPr>
                        <a:t>Requested R/T by Branch</a:t>
                      </a:r>
                      <a:endParaRPr b="1" sz="1300">
                        <a:latin typeface="Malgun Gothic"/>
                        <a:ea typeface="Malgun Gothic"/>
                        <a:cs typeface="Malgun Gothic"/>
                        <a:sym typeface="Malgun Gothic"/>
                      </a:endParaRPr>
                    </a:p>
                    <a:p>
                      <a:pPr indent="0" lvl="0" marL="457200" rtl="0" algn="l">
                        <a:spcBef>
                          <a:spcPts val="0"/>
                        </a:spcBef>
                        <a:spcAft>
                          <a:spcPts val="0"/>
                        </a:spcAft>
                        <a:buNone/>
                      </a:pPr>
                      <a:r>
                        <a:t/>
                      </a:r>
                      <a:endParaRPr b="1" sz="1100">
                        <a:latin typeface="Malgun Gothic"/>
                        <a:ea typeface="Malgun Gothic"/>
                        <a:cs typeface="Malgun Gothic"/>
                        <a:sym typeface="Malgun Gothic"/>
                      </a:endParaRPr>
                    </a:p>
                    <a:p>
                      <a:pPr indent="0" lvl="0" marL="457200" rtl="0" algn="l">
                        <a:spcBef>
                          <a:spcPts val="0"/>
                        </a:spcBef>
                        <a:spcAft>
                          <a:spcPts val="0"/>
                        </a:spcAft>
                        <a:buNone/>
                      </a:pPr>
                      <a:r>
                        <a:rPr lang="ko-KR" sz="900">
                          <a:latin typeface="Malgun Gothic"/>
                          <a:ea typeface="Malgun Gothic"/>
                          <a:cs typeface="Malgun Gothic"/>
                          <a:sym typeface="Malgun Gothic"/>
                        </a:rPr>
                        <a:t>첫 테이블에 아직 처리 되지 않은 현 지점에 들어온 STO결재문서 지점 요청 건만 ZTB05_APVDOC에서 필터링하여 Display</a:t>
                      </a:r>
                      <a:endParaRPr sz="900">
                        <a:latin typeface="Malgun Gothic"/>
                        <a:ea typeface="Malgun Gothic"/>
                        <a:cs typeface="Malgun Gothic"/>
                        <a:sym typeface="Malgun Gothic"/>
                      </a:endParaRPr>
                    </a:p>
                    <a:p>
                      <a:pPr indent="0" lvl="0" marL="457200" rtl="0" algn="l">
                        <a:spcBef>
                          <a:spcPts val="0"/>
                        </a:spcBef>
                        <a:spcAft>
                          <a:spcPts val="0"/>
                        </a:spcAft>
                        <a:buNone/>
                      </a:pPr>
                      <a:r>
                        <a:rPr lang="ko-KR" sz="900">
                          <a:latin typeface="Malgun Gothic"/>
                          <a:ea typeface="Malgun Gothic"/>
                          <a:cs typeface="Malgun Gothic"/>
                          <a:sym typeface="Malgun Gothic"/>
                        </a:rPr>
                        <a:t>Detial 버튼을 현 Row의 Approval Document Number 에 해당하는ZTB05_DETSTOAPV 의 데이터 즉 R/T 요청 상세 정보를 POPOVER를 통해 Display</a:t>
                      </a:r>
                      <a:endParaRPr sz="900">
                        <a:latin typeface="Malgun Gothic"/>
                        <a:ea typeface="Malgun Gothic"/>
                        <a:cs typeface="Malgun Gothic"/>
                        <a:sym typeface="Malgun Gothic"/>
                      </a:endParaRPr>
                    </a:p>
                    <a:p>
                      <a:pPr indent="0" lvl="0" marL="457200" rtl="0" algn="l">
                        <a:spcBef>
                          <a:spcPts val="0"/>
                        </a:spcBef>
                        <a:spcAft>
                          <a:spcPts val="0"/>
                        </a:spcAft>
                        <a:buNone/>
                      </a:pPr>
                      <a:r>
                        <a:rPr lang="ko-KR" sz="900">
                          <a:latin typeface="Malgun Gothic"/>
                          <a:ea typeface="Malgun Gothic"/>
                          <a:cs typeface="Malgun Gothic"/>
                          <a:sym typeface="Malgun Gothic"/>
                        </a:rPr>
                        <a:t>두번째 테이블에 처리된 결재 문서와 처리 결과를 Display</a:t>
                      </a:r>
                      <a:endParaRPr sz="900">
                        <a:latin typeface="Malgun Gothic"/>
                        <a:ea typeface="Malgun Gothic"/>
                        <a:cs typeface="Malgun Gothic"/>
                        <a:sym typeface="Malgun Gothic"/>
                      </a:endParaRPr>
                    </a:p>
                    <a:p>
                      <a:pPr indent="0" lvl="0" marL="457200" rtl="0" algn="l">
                        <a:spcBef>
                          <a:spcPts val="0"/>
                        </a:spcBef>
                        <a:spcAft>
                          <a:spcPts val="0"/>
                        </a:spcAft>
                        <a:buNone/>
                      </a:pPr>
                      <a:r>
                        <a:rPr lang="ko-KR" sz="900">
                          <a:latin typeface="Malgun Gothic"/>
                          <a:ea typeface="Malgun Gothic"/>
                          <a:cs typeface="Malgun Gothic"/>
                          <a:sym typeface="Malgun Gothic"/>
                        </a:rPr>
                        <a:t>처리되지 않은 결재 문서 테이블의 Row를 클릭시 지점 재고와 비교하여 지시사항을 테이블 하단에 MessageStrip을 통해 Display 하고 요청량 이상의 재고를 보유 하고 있는 경우 Approval 버튼과 Reject 버튼을 활성화 하고 요청량보다 적은 양을 보유하고 있는 경우 Reject 버튼만 활성화</a:t>
                      </a:r>
                      <a:endParaRPr sz="900">
                        <a:latin typeface="Malgun Gothic"/>
                        <a:ea typeface="Malgun Gothic"/>
                        <a:cs typeface="Malgun Gothic"/>
                        <a:sym typeface="Malgun Gothic"/>
                      </a:endParaRPr>
                    </a:p>
                    <a:p>
                      <a:pPr indent="0" lvl="0" marL="457200" rtl="0" algn="l">
                        <a:spcBef>
                          <a:spcPts val="0"/>
                        </a:spcBef>
                        <a:spcAft>
                          <a:spcPts val="0"/>
                        </a:spcAft>
                        <a:buNone/>
                      </a:pPr>
                      <a:r>
                        <a:t/>
                      </a:r>
                      <a:endParaRPr sz="900">
                        <a:latin typeface="Malgun Gothic"/>
                        <a:ea typeface="Malgun Gothic"/>
                        <a:cs typeface="Malgun Gothic"/>
                        <a:sym typeface="Malgun Gothic"/>
                      </a:endParaRPr>
                    </a:p>
                    <a:p>
                      <a:pPr indent="0" lvl="0" marL="457200" rtl="0" algn="l">
                        <a:spcBef>
                          <a:spcPts val="0"/>
                        </a:spcBef>
                        <a:spcAft>
                          <a:spcPts val="0"/>
                        </a:spcAft>
                        <a:buNone/>
                      </a:pPr>
                      <a:r>
                        <a:t/>
                      </a:r>
                      <a:endParaRPr sz="900">
                        <a:latin typeface="Malgun Gothic"/>
                        <a:ea typeface="Malgun Gothic"/>
                        <a:cs typeface="Malgun Gothic"/>
                        <a:sym typeface="Malgun Gothic"/>
                      </a:endParaRPr>
                    </a:p>
                    <a:p>
                      <a:pPr indent="0" lvl="0" marL="457200" rtl="0" algn="l">
                        <a:spcBef>
                          <a:spcPts val="0"/>
                        </a:spcBef>
                        <a:spcAft>
                          <a:spcPts val="0"/>
                        </a:spcAft>
                        <a:buNone/>
                      </a:pPr>
                      <a:r>
                        <a:rPr b="1" lang="ko-KR" sz="900">
                          <a:latin typeface="Malgun Gothic"/>
                          <a:ea typeface="Malgun Gothic"/>
                          <a:cs typeface="Malgun Gothic"/>
                          <a:sym typeface="Malgun Gothic"/>
                        </a:rPr>
                        <a:t>Approval 버튼 클릭시</a:t>
                      </a:r>
                      <a:endParaRPr b="1" sz="900">
                        <a:latin typeface="Malgun Gothic"/>
                        <a:ea typeface="Malgun Gothic"/>
                        <a:cs typeface="Malgun Gothic"/>
                        <a:sym typeface="Malgun Gothic"/>
                      </a:endParaRPr>
                    </a:p>
                    <a:p>
                      <a:pPr indent="0" lvl="0" marL="584200" rtl="0" algn="l">
                        <a:spcBef>
                          <a:spcPts val="0"/>
                        </a:spcBef>
                        <a:spcAft>
                          <a:spcPts val="0"/>
                        </a:spcAft>
                        <a:buNone/>
                      </a:pPr>
                      <a:r>
                        <a:rPr lang="ko-KR" sz="900">
                          <a:latin typeface="Malgun Gothic"/>
                          <a:ea typeface="Malgun Gothic"/>
                          <a:cs typeface="Malgun Gothic"/>
                          <a:sym typeface="Malgun Gothic"/>
                        </a:rPr>
                        <a:t>재고 상황에 따라 활성화 된 버튼을 클릭시 결재문서 ZTB05_APVDOC에 OData Service를 통해 결재 상태를 UPDATE</a:t>
                      </a:r>
                      <a:endParaRPr sz="900">
                        <a:latin typeface="Malgun Gothic"/>
                        <a:ea typeface="Malgun Gothic"/>
                        <a:cs typeface="Malgun Gothic"/>
                        <a:sym typeface="Malgun Gothic"/>
                      </a:endParaRPr>
                    </a:p>
                    <a:p>
                      <a:pPr indent="0" lvl="0" marL="584200" rtl="0" algn="l">
                        <a:spcBef>
                          <a:spcPts val="0"/>
                        </a:spcBef>
                        <a:spcAft>
                          <a:spcPts val="0"/>
                        </a:spcAft>
                        <a:buNone/>
                      </a:pPr>
                      <a:r>
                        <a:t/>
                      </a:r>
                      <a:endParaRPr sz="900">
                        <a:latin typeface="Malgun Gothic"/>
                        <a:ea typeface="Malgun Gothic"/>
                        <a:cs typeface="Malgun Gothic"/>
                        <a:sym typeface="Malgun Gothic"/>
                      </a:endParaRPr>
                    </a:p>
                    <a:p>
                      <a:pPr indent="0" lvl="0" marL="584200" rtl="0" algn="l">
                        <a:spcBef>
                          <a:spcPts val="0"/>
                        </a:spcBef>
                        <a:spcAft>
                          <a:spcPts val="0"/>
                        </a:spcAft>
                        <a:buNone/>
                      </a:pPr>
                      <a:r>
                        <a:rPr lang="ko-KR" sz="900">
                          <a:latin typeface="Malgun Gothic"/>
                          <a:ea typeface="Malgun Gothic"/>
                          <a:cs typeface="Malgun Gothic"/>
                          <a:sym typeface="Malgun Gothic"/>
                        </a:rPr>
                        <a:t>ZTB05_STOPOLIST 테이블에 승인된 STO 데이터가 CREATE.</a:t>
                      </a:r>
                      <a:endParaRPr sz="900">
                        <a:latin typeface="Malgun Gothic"/>
                        <a:ea typeface="Malgun Gothic"/>
                        <a:cs typeface="Malgun Gothic"/>
                        <a:sym typeface="Malgun Gothic"/>
                      </a:endParaRPr>
                    </a:p>
                    <a:p>
                      <a:pPr indent="0" lvl="0" marL="584200" rtl="0" algn="l">
                        <a:spcBef>
                          <a:spcPts val="0"/>
                        </a:spcBef>
                        <a:spcAft>
                          <a:spcPts val="0"/>
                        </a:spcAft>
                        <a:buNone/>
                      </a:pPr>
                      <a:r>
                        <a:t/>
                      </a:r>
                      <a:endParaRPr sz="900">
                        <a:latin typeface="Malgun Gothic"/>
                        <a:ea typeface="Malgun Gothic"/>
                        <a:cs typeface="Malgun Gothic"/>
                        <a:sym typeface="Malgun Gothic"/>
                      </a:endParaRPr>
                    </a:p>
                    <a:p>
                      <a:pPr indent="0" lvl="0" marL="584200" rtl="0" algn="l">
                        <a:spcBef>
                          <a:spcPts val="0"/>
                        </a:spcBef>
                        <a:spcAft>
                          <a:spcPts val="0"/>
                        </a:spcAft>
                        <a:buNone/>
                      </a:pPr>
                      <a:r>
                        <a:rPr lang="ko-KR" sz="900">
                          <a:latin typeface="Malgun Gothic"/>
                          <a:ea typeface="Malgun Gothic"/>
                          <a:cs typeface="Malgun Gothic"/>
                          <a:sym typeface="Malgun Gothic"/>
                        </a:rPr>
                        <a:t>승인한 지점의 재고에서는 출고 처리가 요청한 지점에서는 입고 예정 수량(Pre-stock) 데이터가 UPDATE</a:t>
                      </a:r>
                      <a:endParaRPr sz="900">
                        <a:latin typeface="Malgun Gothic"/>
                        <a:ea typeface="Malgun Gothic"/>
                        <a:cs typeface="Malgun Gothic"/>
                        <a:sym typeface="Malgun Gothic"/>
                      </a:endParaRPr>
                    </a:p>
                    <a:p>
                      <a:pPr indent="0" lvl="0" marL="584200" rtl="0" algn="l">
                        <a:spcBef>
                          <a:spcPts val="0"/>
                        </a:spcBef>
                        <a:spcAft>
                          <a:spcPts val="0"/>
                        </a:spcAft>
                        <a:buNone/>
                      </a:pPr>
                      <a:r>
                        <a:t/>
                      </a:r>
                      <a:endParaRPr sz="900">
                        <a:latin typeface="Malgun Gothic"/>
                        <a:ea typeface="Malgun Gothic"/>
                        <a:cs typeface="Malgun Gothic"/>
                        <a:sym typeface="Malgun Gothic"/>
                      </a:endParaRPr>
                    </a:p>
                    <a:p>
                      <a:pPr indent="0" lvl="0" marL="584200" rtl="0" algn="l">
                        <a:spcBef>
                          <a:spcPts val="0"/>
                        </a:spcBef>
                        <a:spcAft>
                          <a:spcPts val="0"/>
                        </a:spcAft>
                        <a:buNone/>
                      </a:pPr>
                      <a:r>
                        <a:rPr lang="ko-KR" sz="900">
                          <a:latin typeface="Malgun Gothic"/>
                          <a:ea typeface="Malgun Gothic"/>
                          <a:cs typeface="Malgun Gothic"/>
                          <a:sym typeface="Malgun Gothic"/>
                        </a:rPr>
                        <a:t>테이블의 바인딩 데이터가 Refresh 되어 변경 내용이 바로 Display</a:t>
                      </a:r>
                      <a:endParaRPr sz="900">
                        <a:latin typeface="Malgun Gothic"/>
                        <a:ea typeface="Malgun Gothic"/>
                        <a:cs typeface="Malgun Gothic"/>
                        <a:sym typeface="Malgun Gothic"/>
                      </a:endParaRPr>
                    </a:p>
                    <a:p>
                      <a:pPr indent="0" lvl="0" marL="584200" rtl="0" algn="l">
                        <a:spcBef>
                          <a:spcPts val="0"/>
                        </a:spcBef>
                        <a:spcAft>
                          <a:spcPts val="0"/>
                        </a:spcAft>
                        <a:buNone/>
                      </a:pPr>
                      <a:r>
                        <a:rPr lang="ko-KR" sz="900">
                          <a:latin typeface="Malgun Gothic"/>
                          <a:ea typeface="Malgun Gothic"/>
                          <a:cs typeface="Malgun Gothic"/>
                          <a:sym typeface="Malgun Gothic"/>
                        </a:rPr>
                        <a:t>.</a:t>
                      </a:r>
                      <a:endParaRPr sz="900">
                        <a:latin typeface="Malgun Gothic"/>
                        <a:ea typeface="Malgun Gothic"/>
                        <a:cs typeface="Malgun Gothic"/>
                        <a:sym typeface="Malgun Gothic"/>
                      </a:endParaRPr>
                    </a:p>
                    <a:p>
                      <a:pPr indent="0" lvl="0" marL="457200" rtl="0" algn="l">
                        <a:spcBef>
                          <a:spcPts val="0"/>
                        </a:spcBef>
                        <a:spcAft>
                          <a:spcPts val="0"/>
                        </a:spcAft>
                        <a:buNone/>
                      </a:pPr>
                      <a:r>
                        <a:rPr b="1" lang="ko-KR" sz="900">
                          <a:latin typeface="Malgun Gothic"/>
                          <a:ea typeface="Malgun Gothic"/>
                          <a:cs typeface="Malgun Gothic"/>
                          <a:sym typeface="Malgun Gothic"/>
                        </a:rPr>
                        <a:t>Reject 버튼 클릭시</a:t>
                      </a:r>
                      <a:endParaRPr b="1" sz="900">
                        <a:latin typeface="Malgun Gothic"/>
                        <a:ea typeface="Malgun Gothic"/>
                        <a:cs typeface="Malgun Gothic"/>
                        <a:sym typeface="Malgun Gothic"/>
                      </a:endParaRPr>
                    </a:p>
                    <a:p>
                      <a:pPr indent="0" lvl="0" marL="584200" rtl="0" algn="l">
                        <a:spcBef>
                          <a:spcPts val="0"/>
                        </a:spcBef>
                        <a:spcAft>
                          <a:spcPts val="0"/>
                        </a:spcAft>
                        <a:buNone/>
                      </a:pPr>
                      <a:r>
                        <a:rPr lang="ko-KR" sz="900">
                          <a:latin typeface="Malgun Gothic"/>
                          <a:ea typeface="Malgun Gothic"/>
                          <a:cs typeface="Malgun Gothic"/>
                          <a:sym typeface="Malgun Gothic"/>
                        </a:rPr>
                        <a:t>Dialog 와 TextArea 를 활용하여 반려 사유를 입력창 생성</a:t>
                      </a:r>
                      <a:endParaRPr sz="900">
                        <a:latin typeface="Malgun Gothic"/>
                        <a:ea typeface="Malgun Gothic"/>
                        <a:cs typeface="Malgun Gothic"/>
                        <a:sym typeface="Malgun Gothic"/>
                      </a:endParaRPr>
                    </a:p>
                    <a:p>
                      <a:pPr indent="0" lvl="0" marL="584200" rtl="0" algn="l">
                        <a:spcBef>
                          <a:spcPts val="0"/>
                        </a:spcBef>
                        <a:spcAft>
                          <a:spcPts val="0"/>
                        </a:spcAft>
                        <a:buNone/>
                      </a:pPr>
                      <a:r>
                        <a:rPr lang="ko-KR" sz="900">
                          <a:latin typeface="Malgun Gothic"/>
                          <a:ea typeface="Malgun Gothic"/>
                          <a:cs typeface="Malgun Gothic"/>
                          <a:sym typeface="Malgun Gothic"/>
                        </a:rPr>
                        <a:t>TextArea에 입력된 반려사유가 없는 경우 반려 버튼 비활성화</a:t>
                      </a:r>
                      <a:endParaRPr sz="900">
                        <a:latin typeface="Malgun Gothic"/>
                        <a:ea typeface="Malgun Gothic"/>
                        <a:cs typeface="Malgun Gothic"/>
                        <a:sym typeface="Malgun Gothic"/>
                      </a:endParaRPr>
                    </a:p>
                    <a:p>
                      <a:pPr indent="0" lvl="0" marL="584200" rtl="0" algn="l">
                        <a:spcBef>
                          <a:spcPts val="0"/>
                        </a:spcBef>
                        <a:spcAft>
                          <a:spcPts val="0"/>
                        </a:spcAft>
                        <a:buNone/>
                      </a:pPr>
                      <a:r>
                        <a:rPr lang="ko-KR" sz="900">
                          <a:latin typeface="Malgun Gothic"/>
                          <a:ea typeface="Malgun Gothic"/>
                          <a:cs typeface="Malgun Gothic"/>
                          <a:sym typeface="Malgun Gothic"/>
                        </a:rPr>
                        <a:t>(공백까지 처리하여 공백만 입력된 경우도 입력된 반려사유가 없은 것으로 처리) </a:t>
                      </a:r>
                      <a:endParaRPr sz="900">
                        <a:latin typeface="Malgun Gothic"/>
                        <a:ea typeface="Malgun Gothic"/>
                        <a:cs typeface="Malgun Gothic"/>
                        <a:sym typeface="Malgun Gothic"/>
                      </a:endParaRPr>
                    </a:p>
                    <a:p>
                      <a:pPr indent="0" lvl="0" marL="584200" rtl="0" algn="l">
                        <a:spcBef>
                          <a:spcPts val="0"/>
                        </a:spcBef>
                        <a:spcAft>
                          <a:spcPts val="0"/>
                        </a:spcAft>
                        <a:buNone/>
                      </a:pPr>
                      <a:r>
                        <a:rPr lang="ko-KR" sz="900">
                          <a:latin typeface="Malgun Gothic"/>
                          <a:ea typeface="Malgun Gothic"/>
                          <a:cs typeface="Malgun Gothic"/>
                          <a:sym typeface="Malgun Gothic"/>
                        </a:rPr>
                        <a:t>반려 사유 입력 후 반려 버튼을 최종 클릭한 경우 ZTB05_APVDOC 결재 상태, 반려 사유 UPDATE</a:t>
                      </a:r>
                      <a:endParaRPr sz="900">
                        <a:latin typeface="Malgun Gothic"/>
                        <a:ea typeface="Malgun Gothic"/>
                        <a:cs typeface="Malgun Gothic"/>
                        <a:sym typeface="Malgun Gothic"/>
                      </a:endParaRPr>
                    </a:p>
                    <a:p>
                      <a:pPr indent="0" lvl="0" marL="457200" rtl="0" algn="l">
                        <a:spcBef>
                          <a:spcPts val="0"/>
                        </a:spcBef>
                        <a:spcAft>
                          <a:spcPts val="0"/>
                        </a:spcAft>
                        <a:buNone/>
                      </a:pPr>
                      <a:r>
                        <a:t/>
                      </a:r>
                      <a:endParaRPr sz="900">
                        <a:latin typeface="Malgun Gothic"/>
                        <a:ea typeface="Malgun Gothic"/>
                        <a:cs typeface="Malgun Gothic"/>
                        <a:sym typeface="Malgun Gothic"/>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t/>
                      </a:r>
                      <a:endParaRPr sz="11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pic>
        <p:nvPicPr>
          <p:cNvPr id="333" name="Google Shape;333;p31"/>
          <p:cNvPicPr preferRelativeResize="0"/>
          <p:nvPr/>
        </p:nvPicPr>
        <p:blipFill>
          <a:blip r:embed="rId4">
            <a:alphaModFix/>
          </a:blip>
          <a:stretch>
            <a:fillRect/>
          </a:stretch>
        </p:blipFill>
        <p:spPr>
          <a:xfrm>
            <a:off x="6289400" y="1611575"/>
            <a:ext cx="2730925" cy="1328300"/>
          </a:xfrm>
          <a:prstGeom prst="rect">
            <a:avLst/>
          </a:prstGeom>
          <a:noFill/>
          <a:ln>
            <a:noFill/>
          </a:ln>
        </p:spPr>
      </p:pic>
      <p:pic>
        <p:nvPicPr>
          <p:cNvPr id="334" name="Google Shape;334;p31"/>
          <p:cNvPicPr preferRelativeResize="0"/>
          <p:nvPr/>
        </p:nvPicPr>
        <p:blipFill>
          <a:blip r:embed="rId5">
            <a:alphaModFix/>
          </a:blip>
          <a:stretch>
            <a:fillRect/>
          </a:stretch>
        </p:blipFill>
        <p:spPr>
          <a:xfrm>
            <a:off x="9274275" y="1611575"/>
            <a:ext cx="2730936" cy="1328300"/>
          </a:xfrm>
          <a:prstGeom prst="rect">
            <a:avLst/>
          </a:prstGeom>
          <a:noFill/>
          <a:ln>
            <a:noFill/>
          </a:ln>
        </p:spPr>
      </p:pic>
      <p:pic>
        <p:nvPicPr>
          <p:cNvPr id="335" name="Google Shape;335;p31"/>
          <p:cNvPicPr preferRelativeResize="0"/>
          <p:nvPr/>
        </p:nvPicPr>
        <p:blipFill>
          <a:blip r:embed="rId6">
            <a:alphaModFix/>
          </a:blip>
          <a:stretch>
            <a:fillRect/>
          </a:stretch>
        </p:blipFill>
        <p:spPr>
          <a:xfrm>
            <a:off x="6289400" y="3143775"/>
            <a:ext cx="2730925" cy="1318378"/>
          </a:xfrm>
          <a:prstGeom prst="rect">
            <a:avLst/>
          </a:prstGeom>
          <a:noFill/>
          <a:ln>
            <a:noFill/>
          </a:ln>
        </p:spPr>
      </p:pic>
      <p:pic>
        <p:nvPicPr>
          <p:cNvPr id="336" name="Google Shape;336;p31"/>
          <p:cNvPicPr preferRelativeResize="0"/>
          <p:nvPr/>
        </p:nvPicPr>
        <p:blipFill>
          <a:blip r:embed="rId7">
            <a:alphaModFix/>
          </a:blip>
          <a:stretch>
            <a:fillRect/>
          </a:stretch>
        </p:blipFill>
        <p:spPr>
          <a:xfrm>
            <a:off x="9274275" y="3143775"/>
            <a:ext cx="2730926" cy="1329930"/>
          </a:xfrm>
          <a:prstGeom prst="rect">
            <a:avLst/>
          </a:prstGeom>
          <a:noFill/>
          <a:ln>
            <a:noFill/>
          </a:ln>
        </p:spPr>
      </p:pic>
      <p:pic>
        <p:nvPicPr>
          <p:cNvPr id="337" name="Google Shape;337;p31"/>
          <p:cNvPicPr preferRelativeResize="0"/>
          <p:nvPr/>
        </p:nvPicPr>
        <p:blipFill>
          <a:blip r:embed="rId8">
            <a:alphaModFix/>
          </a:blip>
          <a:stretch>
            <a:fillRect/>
          </a:stretch>
        </p:blipFill>
        <p:spPr>
          <a:xfrm flipH="1" rot="10800000">
            <a:off x="6289400" y="4666057"/>
            <a:ext cx="2744175" cy="1320875"/>
          </a:xfrm>
          <a:prstGeom prst="rect">
            <a:avLst/>
          </a:prstGeom>
          <a:noFill/>
          <a:ln>
            <a:noFill/>
          </a:ln>
        </p:spPr>
      </p:pic>
      <p:pic>
        <p:nvPicPr>
          <p:cNvPr id="338" name="Google Shape;338;p31"/>
          <p:cNvPicPr preferRelativeResize="0"/>
          <p:nvPr/>
        </p:nvPicPr>
        <p:blipFill>
          <a:blip r:embed="rId9">
            <a:alphaModFix/>
          </a:blip>
          <a:stretch>
            <a:fillRect/>
          </a:stretch>
        </p:blipFill>
        <p:spPr>
          <a:xfrm>
            <a:off x="9274275" y="4666050"/>
            <a:ext cx="2730925" cy="1314513"/>
          </a:xfrm>
          <a:prstGeom prst="rect">
            <a:avLst/>
          </a:prstGeom>
          <a:noFill/>
          <a:ln>
            <a:noFill/>
          </a:ln>
        </p:spPr>
      </p:pic>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486D"/>
        </a:solidFill>
      </p:bgPr>
    </p:bg>
    <p:spTree>
      <p:nvGrpSpPr>
        <p:cNvPr id="343" name="Shape 343"/>
        <p:cNvGrpSpPr/>
        <p:nvPr/>
      </p:nvGrpSpPr>
      <p:grpSpPr>
        <a:xfrm>
          <a:off x="0" y="0"/>
          <a:ext cx="0" cy="0"/>
          <a:chOff x="0" y="0"/>
          <a:chExt cx="0" cy="0"/>
        </a:xfrm>
      </p:grpSpPr>
      <p:cxnSp>
        <p:nvCxnSpPr>
          <p:cNvPr id="344" name="Google Shape;344;p32"/>
          <p:cNvCxnSpPr/>
          <p:nvPr/>
        </p:nvCxnSpPr>
        <p:spPr>
          <a:xfrm>
            <a:off x="0" y="6225715"/>
            <a:ext cx="12192000" cy="0"/>
          </a:xfrm>
          <a:prstGeom prst="straightConnector1">
            <a:avLst/>
          </a:prstGeom>
          <a:noFill/>
          <a:ln cap="flat" cmpd="sng" w="9525">
            <a:solidFill>
              <a:schemeClr val="lt1"/>
            </a:solidFill>
            <a:prstDash val="solid"/>
            <a:round/>
            <a:headEnd len="sm" w="sm" type="none"/>
            <a:tailEnd len="sm" w="sm" type="none"/>
          </a:ln>
        </p:spPr>
      </p:cxnSp>
      <p:pic>
        <p:nvPicPr>
          <p:cNvPr id="345" name="Google Shape;345;p32"/>
          <p:cNvPicPr preferRelativeResize="0"/>
          <p:nvPr/>
        </p:nvPicPr>
        <p:blipFill rotWithShape="1">
          <a:blip r:embed="rId3">
            <a:alphaModFix/>
          </a:blip>
          <a:srcRect b="0" l="0" r="0" t="0"/>
          <a:stretch/>
        </p:blipFill>
        <p:spPr>
          <a:xfrm>
            <a:off x="10251201" y="6225731"/>
            <a:ext cx="1940809" cy="611644"/>
          </a:xfrm>
          <a:prstGeom prst="rect">
            <a:avLst/>
          </a:prstGeom>
          <a:noFill/>
          <a:ln>
            <a:noFill/>
          </a:ln>
        </p:spPr>
      </p:pic>
      <p:sp>
        <p:nvSpPr>
          <p:cNvPr id="346" name="Google Shape;346;p32"/>
          <p:cNvSpPr txBox="1"/>
          <p:nvPr/>
        </p:nvSpPr>
        <p:spPr>
          <a:xfrm>
            <a:off x="2560086" y="0"/>
            <a:ext cx="69072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chemeClr val="lt1"/>
                </a:solidFill>
                <a:latin typeface="Arial"/>
                <a:ea typeface="Arial"/>
                <a:cs typeface="Arial"/>
                <a:sym typeface="Arial"/>
              </a:rPr>
              <a:t>프로그램 상세 사양서</a:t>
            </a:r>
            <a:endParaRPr b="1" i="0" sz="2400" u="none" cap="none" strike="noStrike">
              <a:solidFill>
                <a:schemeClr val="lt1"/>
              </a:solidFill>
              <a:latin typeface="Arial"/>
              <a:ea typeface="Arial"/>
              <a:cs typeface="Arial"/>
              <a:sym typeface="Arial"/>
            </a:endParaRPr>
          </a:p>
        </p:txBody>
      </p:sp>
      <p:graphicFrame>
        <p:nvGraphicFramePr>
          <p:cNvPr id="347" name="Google Shape;347;p32"/>
          <p:cNvGraphicFramePr/>
          <p:nvPr/>
        </p:nvGraphicFramePr>
        <p:xfrm>
          <a:off x="0" y="404810"/>
          <a:ext cx="3000000" cy="3000000"/>
        </p:xfrm>
        <a:graphic>
          <a:graphicData uri="http://schemas.openxmlformats.org/drawingml/2006/table">
            <a:tbl>
              <a:tblPr bandRow="1" firstRow="1">
                <a:noFill/>
                <a:tableStyleId>{615FFB58-A1F3-498A-B8B1-625E8BE47116}</a:tableStyleId>
              </a:tblPr>
              <a:tblGrid>
                <a:gridCol w="1219200"/>
                <a:gridCol w="1219200"/>
                <a:gridCol w="1219200"/>
                <a:gridCol w="1219200"/>
                <a:gridCol w="1219200"/>
                <a:gridCol w="1219200"/>
                <a:gridCol w="1219200"/>
                <a:gridCol w="817400"/>
                <a:gridCol w="981775"/>
                <a:gridCol w="1858425"/>
              </a:tblGrid>
              <a:tr h="338900">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solidFill>
                            <a:schemeClr val="lt1"/>
                          </a:solidFill>
                        </a:rPr>
                        <a:t>기능/개요</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7">
                  <a:txBody>
                    <a:bodyPr/>
                    <a:lstStyle/>
                    <a:p>
                      <a:pPr indent="0" lvl="0" marL="0" rtl="0" algn="just">
                        <a:spcBef>
                          <a:spcPts val="0"/>
                        </a:spcBef>
                        <a:spcAft>
                          <a:spcPts val="0"/>
                        </a:spcAft>
                        <a:buClr>
                          <a:schemeClr val="dk1"/>
                        </a:buClr>
                        <a:buSzPts val="1100"/>
                        <a:buFont typeface="Arial"/>
                        <a:buNone/>
                      </a:pPr>
                      <a:r>
                        <a:rPr b="0" lang="ko-KR" sz="1100">
                          <a:solidFill>
                            <a:schemeClr val="dk1"/>
                          </a:solidFill>
                          <a:latin typeface="Malgun Gothic"/>
                          <a:ea typeface="Malgun Gothic"/>
                          <a:cs typeface="Malgun Gothic"/>
                          <a:sym typeface="Malgun Gothic"/>
                        </a:rPr>
                        <a:t>Requested R/T(3)</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프로그램명</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0" lang="ko-KR" sz="1200">
                          <a:solidFill>
                            <a:schemeClr val="dk1"/>
                          </a:solidFill>
                        </a:rPr>
                        <a:t>ZUI_BRC_CHK</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38900">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Spec작성자</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채지훈</a:t>
                      </a:r>
                      <a:endParaRPr sz="1200"/>
                    </a:p>
                    <a:p>
                      <a:pPr indent="0" lvl="0" marL="0" marR="0" rtl="0" algn="l">
                        <a:lnSpc>
                          <a:spcPct val="100000"/>
                        </a:lnSpc>
                        <a:spcBef>
                          <a:spcPts val="0"/>
                        </a:spcBef>
                        <a:spcAft>
                          <a:spcPts val="0"/>
                        </a:spcAft>
                        <a:buClr>
                          <a:srgbClr val="000000"/>
                        </a:buClr>
                        <a:buSzPts val="1200"/>
                        <a:buFont typeface="Arial"/>
                        <a:buNone/>
                      </a:pPr>
                      <a:r>
                        <a:t/>
                      </a:r>
                      <a:endParaRPr sz="12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작성일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2022-04-22</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개발자</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채지훈</a:t>
                      </a:r>
                      <a:endParaRPr sz="1200"/>
                    </a:p>
                    <a:p>
                      <a:pPr indent="0" lvl="0" marL="0" marR="0" rtl="0" algn="l">
                        <a:lnSpc>
                          <a:spcPct val="100000"/>
                        </a:lnSpc>
                        <a:spcBef>
                          <a:spcPts val="0"/>
                        </a:spcBef>
                        <a:spcAft>
                          <a:spcPts val="0"/>
                        </a:spcAft>
                        <a:buClr>
                          <a:srgbClr val="000000"/>
                        </a:buClr>
                        <a:buSzPts val="1200"/>
                        <a:buFont typeface="Arial"/>
                        <a:buNone/>
                      </a:pPr>
                      <a:r>
                        <a:t/>
                      </a:r>
                      <a:endParaRPr b="1" sz="1200">
                        <a:solidFill>
                          <a:schemeClr val="lt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개발완료일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04.13</a:t>
                      </a:r>
                      <a:endParaRPr sz="1200" u="none" cap="none" strike="noStrike">
                        <a:solidFill>
                          <a:schemeClr val="lt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a:t>
                      </a:r>
                      <a:r>
                        <a:rPr b="1" lang="ko-KR" sz="1200">
                          <a:solidFill>
                            <a:schemeClr val="lt1"/>
                          </a:solidFill>
                        </a:rPr>
                        <a:t>분야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a:t>SAP UI5</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graphicFrame>
        <p:nvGraphicFramePr>
          <p:cNvPr id="348" name="Google Shape;348;p32"/>
          <p:cNvGraphicFramePr/>
          <p:nvPr/>
        </p:nvGraphicFramePr>
        <p:xfrm>
          <a:off x="0" y="1082588"/>
          <a:ext cx="3000000" cy="3000000"/>
        </p:xfrm>
        <a:graphic>
          <a:graphicData uri="http://schemas.openxmlformats.org/drawingml/2006/table">
            <a:tbl>
              <a:tblPr bandRow="1" firstRow="1">
                <a:noFill/>
                <a:tableStyleId>{615FFB58-A1F3-498A-B8B1-625E8BE47116}</a:tableStyleId>
              </a:tblPr>
              <a:tblGrid>
                <a:gridCol w="6096000"/>
                <a:gridCol w="6096000"/>
              </a:tblGrid>
              <a:tr h="311900">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스토리보드</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화면 레이아웃</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831225">
                <a:tc>
                  <a:txBody>
                    <a:bodyPr/>
                    <a:lstStyle/>
                    <a:p>
                      <a:pPr indent="0" lvl="0" marL="457200" rtl="0" algn="l">
                        <a:spcBef>
                          <a:spcPts val="0"/>
                        </a:spcBef>
                        <a:spcAft>
                          <a:spcPts val="0"/>
                        </a:spcAft>
                        <a:buNone/>
                      </a:pPr>
                      <a:r>
                        <a:t/>
                      </a:r>
                      <a:endParaRPr b="1" sz="1100">
                        <a:latin typeface="Malgun Gothic"/>
                        <a:ea typeface="Malgun Gothic"/>
                        <a:cs typeface="Malgun Gothic"/>
                        <a:sym typeface="Malgun Gothic"/>
                      </a:endParaRPr>
                    </a:p>
                    <a:p>
                      <a:pPr indent="0" lvl="0" marL="457200" rtl="0" algn="l">
                        <a:spcBef>
                          <a:spcPts val="0"/>
                        </a:spcBef>
                        <a:spcAft>
                          <a:spcPts val="0"/>
                        </a:spcAft>
                        <a:buNone/>
                      </a:pPr>
                      <a:r>
                        <a:rPr b="1" lang="ko-KR" sz="1300">
                          <a:latin typeface="Malgun Gothic"/>
                          <a:ea typeface="Malgun Gothic"/>
                          <a:cs typeface="Malgun Gothic"/>
                          <a:sym typeface="Malgun Gothic"/>
                        </a:rPr>
                        <a:t>III. </a:t>
                      </a:r>
                      <a:r>
                        <a:rPr b="1" lang="ko-KR" sz="1300">
                          <a:latin typeface="Malgun Gothic"/>
                          <a:ea typeface="Malgun Gothic"/>
                          <a:cs typeface="Malgun Gothic"/>
                          <a:sym typeface="Malgun Gothic"/>
                        </a:rPr>
                        <a:t>Launchpad Tile</a:t>
                      </a:r>
                      <a:endParaRPr b="1" sz="1300">
                        <a:latin typeface="Malgun Gothic"/>
                        <a:ea typeface="Malgun Gothic"/>
                        <a:cs typeface="Malgun Gothic"/>
                        <a:sym typeface="Malgun Gothic"/>
                      </a:endParaRPr>
                    </a:p>
                    <a:p>
                      <a:pPr indent="0" lvl="0" marL="457200" rtl="0" algn="l">
                        <a:spcBef>
                          <a:spcPts val="0"/>
                        </a:spcBef>
                        <a:spcAft>
                          <a:spcPts val="0"/>
                        </a:spcAft>
                        <a:buNone/>
                      </a:pPr>
                      <a:r>
                        <a:t/>
                      </a:r>
                      <a:endParaRPr b="1" sz="1100">
                        <a:latin typeface="Malgun Gothic"/>
                        <a:ea typeface="Malgun Gothic"/>
                        <a:cs typeface="Malgun Gothic"/>
                        <a:sym typeface="Malgun Gothic"/>
                      </a:endParaRPr>
                    </a:p>
                    <a:p>
                      <a:pPr indent="0" lvl="0" marL="457200" rtl="0" algn="l">
                        <a:spcBef>
                          <a:spcPts val="0"/>
                        </a:spcBef>
                        <a:spcAft>
                          <a:spcPts val="0"/>
                        </a:spcAft>
                        <a:buNone/>
                      </a:pPr>
                      <a:r>
                        <a:rPr lang="ko-KR" sz="1100">
                          <a:latin typeface="Malgun Gothic"/>
                          <a:ea typeface="Malgun Gothic"/>
                          <a:cs typeface="Malgun Gothic"/>
                          <a:sym typeface="Malgun Gothic"/>
                        </a:rPr>
                        <a:t>Dynamic Tile을 활용하여 본사 지시건 + 지점 요청건 의 수량이 Display 되며 본사지시건이 있는 경우 빨간색 지점 요청건만 있는 경우 노란색 요청건을 모두 처리한 경우 초록색으로 Display.</a:t>
                      </a:r>
                      <a:endParaRPr sz="1100">
                        <a:latin typeface="Malgun Gothic"/>
                        <a:ea typeface="Malgun Gothic"/>
                        <a:cs typeface="Malgun Gothic"/>
                        <a:sym typeface="Malgun Gothic"/>
                      </a:endParaRPr>
                    </a:p>
                    <a:p>
                      <a:pPr indent="0" lvl="0" marL="584200" rtl="0" algn="l">
                        <a:spcBef>
                          <a:spcPts val="0"/>
                        </a:spcBef>
                        <a:spcAft>
                          <a:spcPts val="0"/>
                        </a:spcAft>
                        <a:buNone/>
                      </a:pPr>
                      <a:r>
                        <a:t/>
                      </a:r>
                      <a:endParaRPr sz="900">
                        <a:latin typeface="Malgun Gothic"/>
                        <a:ea typeface="Malgun Gothic"/>
                        <a:cs typeface="Malgun Gothic"/>
                        <a:sym typeface="Malgun Gothic"/>
                      </a:endParaRPr>
                    </a:p>
                    <a:p>
                      <a:pPr indent="0" lvl="0" marL="457200" rtl="0" algn="l">
                        <a:spcBef>
                          <a:spcPts val="0"/>
                        </a:spcBef>
                        <a:spcAft>
                          <a:spcPts val="0"/>
                        </a:spcAft>
                        <a:buNone/>
                      </a:pPr>
                      <a:r>
                        <a:t/>
                      </a:r>
                      <a:endParaRPr sz="900">
                        <a:latin typeface="Malgun Gothic"/>
                        <a:ea typeface="Malgun Gothic"/>
                        <a:cs typeface="Malgun Gothic"/>
                        <a:sym typeface="Malgun Gothic"/>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t/>
                      </a:r>
                      <a:endParaRPr sz="11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pic>
        <p:nvPicPr>
          <p:cNvPr id="349" name="Google Shape;349;p32"/>
          <p:cNvPicPr preferRelativeResize="0"/>
          <p:nvPr/>
        </p:nvPicPr>
        <p:blipFill>
          <a:blip r:embed="rId4">
            <a:alphaModFix/>
          </a:blip>
          <a:stretch>
            <a:fillRect/>
          </a:stretch>
        </p:blipFill>
        <p:spPr>
          <a:xfrm>
            <a:off x="6433500" y="1933525"/>
            <a:ext cx="1247775" cy="1247775"/>
          </a:xfrm>
          <a:prstGeom prst="rect">
            <a:avLst/>
          </a:prstGeom>
          <a:noFill/>
          <a:ln>
            <a:noFill/>
          </a:ln>
        </p:spPr>
      </p:pic>
      <p:pic>
        <p:nvPicPr>
          <p:cNvPr id="350" name="Google Shape;350;p32"/>
          <p:cNvPicPr preferRelativeResize="0"/>
          <p:nvPr/>
        </p:nvPicPr>
        <p:blipFill>
          <a:blip r:embed="rId5">
            <a:alphaModFix/>
          </a:blip>
          <a:stretch>
            <a:fillRect/>
          </a:stretch>
        </p:blipFill>
        <p:spPr>
          <a:xfrm>
            <a:off x="7681275" y="1885900"/>
            <a:ext cx="1352550" cy="1343025"/>
          </a:xfrm>
          <a:prstGeom prst="rect">
            <a:avLst/>
          </a:prstGeom>
          <a:noFill/>
          <a:ln>
            <a:noFill/>
          </a:ln>
        </p:spPr>
      </p:pic>
      <p:pic>
        <p:nvPicPr>
          <p:cNvPr id="351" name="Google Shape;351;p32"/>
          <p:cNvPicPr preferRelativeResize="0"/>
          <p:nvPr/>
        </p:nvPicPr>
        <p:blipFill>
          <a:blip r:embed="rId6">
            <a:alphaModFix/>
          </a:blip>
          <a:stretch>
            <a:fillRect/>
          </a:stretch>
        </p:blipFill>
        <p:spPr>
          <a:xfrm>
            <a:off x="9033825" y="1838275"/>
            <a:ext cx="1419225" cy="1390650"/>
          </a:xfrm>
          <a:prstGeom prst="rect">
            <a:avLst/>
          </a:prstGeom>
          <a:noFill/>
          <a:ln>
            <a:noFill/>
          </a:ln>
        </p:spPr>
      </p:pic>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486D"/>
        </a:solidFill>
      </p:bgPr>
    </p:bg>
    <p:spTree>
      <p:nvGrpSpPr>
        <p:cNvPr id="356" name="Shape 356"/>
        <p:cNvGrpSpPr/>
        <p:nvPr/>
      </p:nvGrpSpPr>
      <p:grpSpPr>
        <a:xfrm>
          <a:off x="0" y="0"/>
          <a:ext cx="0" cy="0"/>
          <a:chOff x="0" y="0"/>
          <a:chExt cx="0" cy="0"/>
        </a:xfrm>
      </p:grpSpPr>
      <p:graphicFrame>
        <p:nvGraphicFramePr>
          <p:cNvPr id="357" name="Google Shape;357;p33"/>
          <p:cNvGraphicFramePr/>
          <p:nvPr/>
        </p:nvGraphicFramePr>
        <p:xfrm>
          <a:off x="0" y="1200913"/>
          <a:ext cx="3000000" cy="3000000"/>
        </p:xfrm>
        <a:graphic>
          <a:graphicData uri="http://schemas.openxmlformats.org/drawingml/2006/table">
            <a:tbl>
              <a:tblPr bandRow="1" firstRow="1">
                <a:noFill/>
                <a:tableStyleId>{615FFB58-A1F3-498A-B8B1-625E8BE47116}</a:tableStyleId>
              </a:tblPr>
              <a:tblGrid>
                <a:gridCol w="6096000"/>
                <a:gridCol w="6096000"/>
              </a:tblGrid>
              <a:tr h="311900">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스토리보드</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화면 레이아웃</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831225">
                <a:tc>
                  <a:txBody>
                    <a:bodyPr/>
                    <a:lstStyle/>
                    <a:p>
                      <a:pPr indent="0" lvl="0" marL="127000" rtl="0" algn="l">
                        <a:spcBef>
                          <a:spcPts val="0"/>
                        </a:spcBef>
                        <a:spcAft>
                          <a:spcPts val="0"/>
                        </a:spcAft>
                        <a:buNone/>
                      </a:pPr>
                      <a:r>
                        <a:t/>
                      </a:r>
                      <a:endParaRPr b="1" sz="900">
                        <a:latin typeface="Malgun Gothic"/>
                        <a:ea typeface="Malgun Gothic"/>
                        <a:cs typeface="Malgun Gothic"/>
                        <a:sym typeface="Malgun Gothic"/>
                      </a:endParaRPr>
                    </a:p>
                    <a:p>
                      <a:pPr indent="0" lvl="0" marL="0" rtl="0" algn="l">
                        <a:spcBef>
                          <a:spcPts val="0"/>
                        </a:spcBef>
                        <a:spcAft>
                          <a:spcPts val="0"/>
                        </a:spcAft>
                        <a:buNone/>
                      </a:pPr>
                      <a:r>
                        <a:rPr b="1" lang="ko-KR" sz="1300">
                          <a:latin typeface="Malgun Gothic"/>
                          <a:ea typeface="Malgun Gothic"/>
                          <a:cs typeface="Malgun Gothic"/>
                          <a:sym typeface="Malgun Gothic"/>
                        </a:rPr>
                        <a:t>한 개의 Object Page Layout View 로 구성</a:t>
                      </a:r>
                      <a:endParaRPr b="1" sz="1500">
                        <a:latin typeface="Malgun Gothic"/>
                        <a:ea typeface="Malgun Gothic"/>
                        <a:cs typeface="Malgun Gothic"/>
                        <a:sym typeface="Malgun Gothic"/>
                      </a:endParaRPr>
                    </a:p>
                    <a:p>
                      <a:pPr indent="0" lvl="0" marL="457200" rtl="0" algn="l">
                        <a:spcBef>
                          <a:spcPts val="0"/>
                        </a:spcBef>
                        <a:spcAft>
                          <a:spcPts val="0"/>
                        </a:spcAft>
                        <a:buNone/>
                      </a:pPr>
                      <a:r>
                        <a:rPr b="1" lang="ko-KR" sz="1100">
                          <a:latin typeface="Malgun Gothic"/>
                          <a:ea typeface="Malgun Gothic"/>
                          <a:cs typeface="Malgun Gothic"/>
                          <a:sym typeface="Malgun Gothic"/>
                        </a:rPr>
                        <a:t>I. </a:t>
                      </a:r>
                      <a:r>
                        <a:rPr b="1" lang="ko-KR" sz="1300">
                          <a:latin typeface="Malgun Gothic"/>
                          <a:ea typeface="Malgun Gothic"/>
                          <a:cs typeface="Malgun Gothic"/>
                          <a:sym typeface="Malgun Gothic"/>
                        </a:rPr>
                        <a:t>Goods Receipt</a:t>
                      </a:r>
                      <a:endParaRPr b="1" sz="1300">
                        <a:latin typeface="Malgun Gothic"/>
                        <a:ea typeface="Malgun Gothic"/>
                        <a:cs typeface="Malgun Gothic"/>
                        <a:sym typeface="Malgun Gothic"/>
                      </a:endParaRPr>
                    </a:p>
                    <a:p>
                      <a:pPr indent="0" lvl="0" marL="457200" rtl="0" algn="l">
                        <a:spcBef>
                          <a:spcPts val="0"/>
                        </a:spcBef>
                        <a:spcAft>
                          <a:spcPts val="0"/>
                        </a:spcAft>
                        <a:buNone/>
                      </a:pPr>
                      <a:r>
                        <a:t/>
                      </a:r>
                      <a:endParaRPr b="1" sz="1300">
                        <a:latin typeface="Malgun Gothic"/>
                        <a:ea typeface="Malgun Gothic"/>
                        <a:cs typeface="Malgun Gothic"/>
                        <a:sym typeface="Malgun Gothic"/>
                      </a:endParaRPr>
                    </a:p>
                    <a:p>
                      <a:pPr indent="0" lvl="0" marL="457200" rtl="0" algn="l">
                        <a:spcBef>
                          <a:spcPts val="0"/>
                        </a:spcBef>
                        <a:spcAft>
                          <a:spcPts val="0"/>
                        </a:spcAft>
                        <a:buNone/>
                      </a:pPr>
                      <a:r>
                        <a:rPr lang="ko-KR" sz="1000">
                          <a:latin typeface="Malgun Gothic"/>
                          <a:ea typeface="Malgun Gothic"/>
                          <a:cs typeface="Malgun Gothic"/>
                          <a:sym typeface="Malgun Gothic"/>
                        </a:rPr>
                        <a:t>첫 테이블에 ZTB05_STOPOLIST 테이블에서 현 지점에 입고 예정인 STO 데이터만 Display</a:t>
                      </a:r>
                      <a:endParaRPr sz="1000">
                        <a:latin typeface="Malgun Gothic"/>
                        <a:ea typeface="Malgun Gothic"/>
                        <a:cs typeface="Malgun Gothic"/>
                        <a:sym typeface="Malgun Gothic"/>
                      </a:endParaRPr>
                    </a:p>
                    <a:p>
                      <a:pPr indent="0" lvl="0" marL="457200" rtl="0" algn="l">
                        <a:spcBef>
                          <a:spcPts val="0"/>
                        </a:spcBef>
                        <a:spcAft>
                          <a:spcPts val="0"/>
                        </a:spcAft>
                        <a:buNone/>
                      </a:pPr>
                      <a:r>
                        <a:t/>
                      </a:r>
                      <a:endParaRPr sz="1000">
                        <a:latin typeface="Malgun Gothic"/>
                        <a:ea typeface="Malgun Gothic"/>
                        <a:cs typeface="Malgun Gothic"/>
                        <a:sym typeface="Malgun Gothic"/>
                      </a:endParaRPr>
                    </a:p>
                    <a:p>
                      <a:pPr indent="0" lvl="0" marL="457200" rtl="0" algn="l">
                        <a:spcBef>
                          <a:spcPts val="0"/>
                        </a:spcBef>
                        <a:spcAft>
                          <a:spcPts val="0"/>
                        </a:spcAft>
                        <a:buNone/>
                      </a:pPr>
                      <a:r>
                        <a:rPr lang="ko-KR" sz="1000">
                          <a:latin typeface="Malgun Gothic"/>
                          <a:ea typeface="Malgun Gothic"/>
                          <a:cs typeface="Malgun Gothic"/>
                          <a:sym typeface="Malgun Gothic"/>
                        </a:rPr>
                        <a:t>해당 STO 오더 문서가 본사에서 지시한 건인지 현 지점에서 요청한 건인지 필드에 Display</a:t>
                      </a:r>
                      <a:endParaRPr sz="1000">
                        <a:latin typeface="Malgun Gothic"/>
                        <a:ea typeface="Malgun Gothic"/>
                        <a:cs typeface="Malgun Gothic"/>
                        <a:sym typeface="Malgun Gothic"/>
                      </a:endParaRPr>
                    </a:p>
                    <a:p>
                      <a:pPr indent="0" lvl="0" marL="457200" rtl="0" algn="l">
                        <a:spcBef>
                          <a:spcPts val="0"/>
                        </a:spcBef>
                        <a:spcAft>
                          <a:spcPts val="0"/>
                        </a:spcAft>
                        <a:buNone/>
                      </a:pPr>
                      <a:r>
                        <a:t/>
                      </a:r>
                      <a:endParaRPr sz="1000">
                        <a:latin typeface="Malgun Gothic"/>
                        <a:ea typeface="Malgun Gothic"/>
                        <a:cs typeface="Malgun Gothic"/>
                        <a:sym typeface="Malgun Gothic"/>
                      </a:endParaRPr>
                    </a:p>
                    <a:p>
                      <a:pPr indent="0" lvl="0" marL="457200" rtl="0" algn="l">
                        <a:spcBef>
                          <a:spcPts val="0"/>
                        </a:spcBef>
                        <a:spcAft>
                          <a:spcPts val="0"/>
                        </a:spcAft>
                        <a:buNone/>
                      </a:pPr>
                      <a:r>
                        <a:rPr lang="ko-KR" sz="1000">
                          <a:latin typeface="Malgun Gothic"/>
                          <a:ea typeface="Malgun Gothic"/>
                          <a:cs typeface="Malgun Gothic"/>
                          <a:sym typeface="Malgun Gothic"/>
                        </a:rPr>
                        <a:t>두번째 테이블에 요청 받은 지점에서 아직 처리 하지 않았거나 반려한 결재 문서를 Display</a:t>
                      </a:r>
                      <a:endParaRPr sz="1000">
                        <a:latin typeface="Malgun Gothic"/>
                        <a:ea typeface="Malgun Gothic"/>
                        <a:cs typeface="Malgun Gothic"/>
                        <a:sym typeface="Malgun Gothic"/>
                      </a:endParaRPr>
                    </a:p>
                    <a:p>
                      <a:pPr indent="0" lvl="0" marL="457200" rtl="0" algn="l">
                        <a:spcBef>
                          <a:spcPts val="0"/>
                        </a:spcBef>
                        <a:spcAft>
                          <a:spcPts val="0"/>
                        </a:spcAft>
                        <a:buNone/>
                      </a:pPr>
                      <a:r>
                        <a:t/>
                      </a:r>
                      <a:endParaRPr sz="1000">
                        <a:latin typeface="Malgun Gothic"/>
                        <a:ea typeface="Malgun Gothic"/>
                        <a:cs typeface="Malgun Gothic"/>
                        <a:sym typeface="Malgun Gothic"/>
                      </a:endParaRPr>
                    </a:p>
                    <a:p>
                      <a:pPr indent="0" lvl="0" marL="457200" rtl="0" algn="l">
                        <a:spcBef>
                          <a:spcPts val="0"/>
                        </a:spcBef>
                        <a:spcAft>
                          <a:spcPts val="0"/>
                        </a:spcAft>
                        <a:buNone/>
                      </a:pPr>
                      <a:r>
                        <a:rPr lang="ko-KR" sz="1000">
                          <a:latin typeface="Malgun Gothic"/>
                          <a:ea typeface="Malgun Gothic"/>
                          <a:cs typeface="Malgun Gothic"/>
                          <a:sym typeface="Malgun Gothic"/>
                        </a:rPr>
                        <a:t>Detail 버튼을 통해 해당 결재 문서 번호에 해당하는 상세 정보를 POPOVER를 통해 Display</a:t>
                      </a:r>
                      <a:endParaRPr sz="1000">
                        <a:latin typeface="Malgun Gothic"/>
                        <a:ea typeface="Malgun Gothic"/>
                        <a:cs typeface="Malgun Gothic"/>
                        <a:sym typeface="Malgun Gothic"/>
                      </a:endParaRPr>
                    </a:p>
                    <a:p>
                      <a:pPr indent="0" lvl="0" marL="457200" rtl="0" algn="l">
                        <a:spcBef>
                          <a:spcPts val="0"/>
                        </a:spcBef>
                        <a:spcAft>
                          <a:spcPts val="0"/>
                        </a:spcAft>
                        <a:buNone/>
                      </a:pPr>
                      <a:r>
                        <a:t/>
                      </a:r>
                      <a:endParaRPr sz="1000">
                        <a:latin typeface="Malgun Gothic"/>
                        <a:ea typeface="Malgun Gothic"/>
                        <a:cs typeface="Malgun Gothic"/>
                        <a:sym typeface="Malgun Gothic"/>
                      </a:endParaRPr>
                    </a:p>
                    <a:p>
                      <a:pPr indent="0" lvl="0" marL="457200" rtl="0" algn="l">
                        <a:spcBef>
                          <a:spcPts val="0"/>
                        </a:spcBef>
                        <a:spcAft>
                          <a:spcPts val="0"/>
                        </a:spcAft>
                        <a:buNone/>
                      </a:pPr>
                      <a:r>
                        <a:rPr lang="ko-KR" sz="1000">
                          <a:latin typeface="Malgun Gothic"/>
                          <a:ea typeface="Malgun Gothic"/>
                          <a:cs typeface="Malgun Gothic"/>
                          <a:sym typeface="Malgun Gothic"/>
                        </a:rPr>
                        <a:t>입고 처리 버튼을 누를 경우 해당 상품을 받았는지 최종 확인 하는 MessageBox 생성</a:t>
                      </a:r>
                      <a:endParaRPr sz="1000">
                        <a:latin typeface="Malgun Gothic"/>
                        <a:ea typeface="Malgun Gothic"/>
                        <a:cs typeface="Malgun Gothic"/>
                        <a:sym typeface="Malgun Gothic"/>
                      </a:endParaRPr>
                    </a:p>
                    <a:p>
                      <a:pPr indent="0" lvl="0" marL="457200" rtl="0" algn="l">
                        <a:spcBef>
                          <a:spcPts val="0"/>
                        </a:spcBef>
                        <a:spcAft>
                          <a:spcPts val="0"/>
                        </a:spcAft>
                        <a:buNone/>
                      </a:pPr>
                      <a:r>
                        <a:t/>
                      </a:r>
                      <a:endParaRPr sz="1000">
                        <a:latin typeface="Malgun Gothic"/>
                        <a:ea typeface="Malgun Gothic"/>
                        <a:cs typeface="Malgun Gothic"/>
                        <a:sym typeface="Malgun Gothic"/>
                      </a:endParaRPr>
                    </a:p>
                    <a:p>
                      <a:pPr indent="0" lvl="0" marL="457200" rtl="0" algn="l">
                        <a:spcBef>
                          <a:spcPts val="0"/>
                        </a:spcBef>
                        <a:spcAft>
                          <a:spcPts val="0"/>
                        </a:spcAft>
                        <a:buNone/>
                      </a:pPr>
                      <a:r>
                        <a:rPr lang="ko-KR" sz="1000">
                          <a:latin typeface="Malgun Gothic"/>
                          <a:ea typeface="Malgun Gothic"/>
                          <a:cs typeface="Malgun Gothic"/>
                          <a:sym typeface="Malgun Gothic"/>
                        </a:rPr>
                        <a:t>최종 확인 시 STO PO List 테이블에 입고 처리 여부를 UPDATE</a:t>
                      </a:r>
                      <a:endParaRPr sz="1000">
                        <a:latin typeface="Malgun Gothic"/>
                        <a:ea typeface="Malgun Gothic"/>
                        <a:cs typeface="Malgun Gothic"/>
                        <a:sym typeface="Malgun Gothic"/>
                      </a:endParaRPr>
                    </a:p>
                    <a:p>
                      <a:pPr indent="0" lvl="0" marL="457200" rtl="0" algn="l">
                        <a:spcBef>
                          <a:spcPts val="0"/>
                        </a:spcBef>
                        <a:spcAft>
                          <a:spcPts val="0"/>
                        </a:spcAft>
                        <a:buNone/>
                      </a:pPr>
                      <a:r>
                        <a:t/>
                      </a:r>
                      <a:endParaRPr sz="1000">
                        <a:latin typeface="Malgun Gothic"/>
                        <a:ea typeface="Malgun Gothic"/>
                        <a:cs typeface="Malgun Gothic"/>
                        <a:sym typeface="Malgun Gothic"/>
                      </a:endParaRPr>
                    </a:p>
                    <a:p>
                      <a:pPr indent="0" lvl="0" marL="457200" rtl="0" algn="l">
                        <a:spcBef>
                          <a:spcPts val="0"/>
                        </a:spcBef>
                        <a:spcAft>
                          <a:spcPts val="0"/>
                        </a:spcAft>
                        <a:buNone/>
                      </a:pPr>
                      <a:r>
                        <a:rPr lang="ko-KR" sz="1000">
                          <a:latin typeface="Malgun Gothic"/>
                          <a:ea typeface="Malgun Gothic"/>
                          <a:cs typeface="Malgun Gothic"/>
                          <a:sym typeface="Malgun Gothic"/>
                        </a:rPr>
                        <a:t>승인한 지점의 재고에서는 출고 처리가 요청한 지점에서는 입고 예정 수량(Pre-stock) </a:t>
                      </a:r>
                      <a:endParaRPr sz="1000">
                        <a:latin typeface="Malgun Gothic"/>
                        <a:ea typeface="Malgun Gothic"/>
                        <a:cs typeface="Malgun Gothic"/>
                        <a:sym typeface="Malgun Gothic"/>
                      </a:endParaRPr>
                    </a:p>
                    <a:p>
                      <a:pPr indent="0" lvl="0" marL="457200" rtl="0" algn="l">
                        <a:spcBef>
                          <a:spcPts val="0"/>
                        </a:spcBef>
                        <a:spcAft>
                          <a:spcPts val="0"/>
                        </a:spcAft>
                        <a:buNone/>
                      </a:pPr>
                      <a:r>
                        <a:rPr lang="ko-KR" sz="1000">
                          <a:latin typeface="Malgun Gothic"/>
                          <a:ea typeface="Malgun Gothic"/>
                          <a:cs typeface="Malgun Gothic"/>
                          <a:sym typeface="Malgun Gothic"/>
                        </a:rPr>
                        <a:t>데이터를 UPDATE</a:t>
                      </a:r>
                      <a:endParaRPr sz="1000">
                        <a:latin typeface="Malgun Gothic"/>
                        <a:ea typeface="Malgun Gothic"/>
                        <a:cs typeface="Malgun Gothic"/>
                        <a:sym typeface="Malgun Gothic"/>
                      </a:endParaRPr>
                    </a:p>
                    <a:p>
                      <a:pPr indent="0" lvl="0" marL="457200" rtl="0" algn="l">
                        <a:spcBef>
                          <a:spcPts val="0"/>
                        </a:spcBef>
                        <a:spcAft>
                          <a:spcPts val="0"/>
                        </a:spcAft>
                        <a:buNone/>
                      </a:pPr>
                      <a:r>
                        <a:t/>
                      </a:r>
                      <a:endParaRPr sz="1000">
                        <a:latin typeface="Malgun Gothic"/>
                        <a:ea typeface="Malgun Gothic"/>
                        <a:cs typeface="Malgun Gothic"/>
                        <a:sym typeface="Malgun Gothic"/>
                      </a:endParaRPr>
                    </a:p>
                    <a:p>
                      <a:pPr indent="0" lvl="0" marL="457200" rtl="0" algn="l">
                        <a:spcBef>
                          <a:spcPts val="0"/>
                        </a:spcBef>
                        <a:spcAft>
                          <a:spcPts val="0"/>
                        </a:spcAft>
                        <a:buNone/>
                      </a:pPr>
                      <a:r>
                        <a:rPr lang="ko-KR" sz="1000">
                          <a:latin typeface="Malgun Gothic"/>
                          <a:ea typeface="Malgun Gothic"/>
                          <a:cs typeface="Malgun Gothic"/>
                          <a:sym typeface="Malgun Gothic"/>
                        </a:rPr>
                        <a:t>입고 처리 된 건은 자재 문서 (MATDOC) 테이블에 CREATE</a:t>
                      </a:r>
                      <a:endParaRPr sz="1000">
                        <a:latin typeface="Malgun Gothic"/>
                        <a:ea typeface="Malgun Gothic"/>
                        <a:cs typeface="Malgun Gothic"/>
                        <a:sym typeface="Malgun Gothic"/>
                      </a:endParaRPr>
                    </a:p>
                    <a:p>
                      <a:pPr indent="0" lvl="0" marL="381000" rtl="0" algn="l">
                        <a:spcBef>
                          <a:spcPts val="0"/>
                        </a:spcBef>
                        <a:spcAft>
                          <a:spcPts val="0"/>
                        </a:spcAft>
                        <a:buNone/>
                      </a:pPr>
                      <a:r>
                        <a:t/>
                      </a:r>
                      <a:endParaRPr sz="900">
                        <a:latin typeface="Malgun Gothic"/>
                        <a:ea typeface="Malgun Gothic"/>
                        <a:cs typeface="Malgun Gothic"/>
                        <a:sym typeface="Malgun Gothic"/>
                      </a:endParaRPr>
                    </a:p>
                    <a:p>
                      <a:pPr indent="0" lvl="0" marL="381000" rtl="0" algn="l">
                        <a:spcBef>
                          <a:spcPts val="0"/>
                        </a:spcBef>
                        <a:spcAft>
                          <a:spcPts val="0"/>
                        </a:spcAft>
                        <a:buNone/>
                      </a:pPr>
                      <a:r>
                        <a:t/>
                      </a:r>
                      <a:endParaRPr sz="900">
                        <a:latin typeface="Malgun Gothic"/>
                        <a:ea typeface="Malgun Gothic"/>
                        <a:cs typeface="Malgun Gothic"/>
                        <a:sym typeface="Malgun Gothic"/>
                      </a:endParaRPr>
                    </a:p>
                    <a:p>
                      <a:pPr indent="0" lvl="0" marL="381000" rtl="0" algn="l">
                        <a:spcBef>
                          <a:spcPts val="0"/>
                        </a:spcBef>
                        <a:spcAft>
                          <a:spcPts val="0"/>
                        </a:spcAft>
                        <a:buNone/>
                      </a:pPr>
                      <a:r>
                        <a:rPr b="1" lang="ko-KR" sz="1300">
                          <a:latin typeface="Malgun Gothic"/>
                          <a:ea typeface="Malgun Gothic"/>
                          <a:cs typeface="Malgun Gothic"/>
                          <a:sym typeface="Malgun Gothic"/>
                        </a:rPr>
                        <a:t>II. </a:t>
                      </a:r>
                      <a:r>
                        <a:rPr b="1" lang="ko-KR" sz="1100">
                          <a:latin typeface="Malgun Gothic"/>
                          <a:ea typeface="Malgun Gothic"/>
                          <a:cs typeface="Malgun Gothic"/>
                          <a:sym typeface="Malgun Gothic"/>
                        </a:rPr>
                        <a:t>Launchpad Tile</a:t>
                      </a:r>
                      <a:endParaRPr b="1" sz="1100">
                        <a:latin typeface="Malgun Gothic"/>
                        <a:ea typeface="Malgun Gothic"/>
                        <a:cs typeface="Malgun Gothic"/>
                        <a:sym typeface="Malgun Gothic"/>
                      </a:endParaRPr>
                    </a:p>
                    <a:p>
                      <a:pPr indent="0" lvl="0" marL="381000" rtl="0" algn="l">
                        <a:spcBef>
                          <a:spcPts val="0"/>
                        </a:spcBef>
                        <a:spcAft>
                          <a:spcPts val="0"/>
                        </a:spcAft>
                        <a:buNone/>
                      </a:pPr>
                      <a:r>
                        <a:t/>
                      </a:r>
                      <a:endParaRPr b="1" sz="1100">
                        <a:latin typeface="Malgun Gothic"/>
                        <a:ea typeface="Malgun Gothic"/>
                        <a:cs typeface="Malgun Gothic"/>
                        <a:sym typeface="Malgun Gothic"/>
                      </a:endParaRPr>
                    </a:p>
                    <a:p>
                      <a:pPr indent="0" lvl="0" marL="457200" rtl="0" algn="l">
                        <a:spcBef>
                          <a:spcPts val="0"/>
                        </a:spcBef>
                        <a:spcAft>
                          <a:spcPts val="0"/>
                        </a:spcAft>
                        <a:buNone/>
                      </a:pPr>
                      <a:r>
                        <a:rPr lang="ko-KR" sz="1000">
                          <a:latin typeface="Malgun Gothic"/>
                          <a:ea typeface="Malgun Gothic"/>
                          <a:cs typeface="Malgun Gothic"/>
                          <a:sym typeface="Malgun Gothic"/>
                        </a:rPr>
                        <a:t>Dynamic Tile을 활용하여 승인되었지만 입고 처리 되지 않은 건의 수량을 표시</a:t>
                      </a:r>
                      <a:endParaRPr b="1" sz="1000">
                        <a:latin typeface="Malgun Gothic"/>
                        <a:ea typeface="Malgun Gothic"/>
                        <a:cs typeface="Malgun Gothic"/>
                        <a:sym typeface="Malgun Gothic"/>
                      </a:endParaRPr>
                    </a:p>
                    <a:p>
                      <a:pPr indent="0" lvl="0" marL="381000" rtl="0" algn="l">
                        <a:spcBef>
                          <a:spcPts val="0"/>
                        </a:spcBef>
                        <a:spcAft>
                          <a:spcPts val="0"/>
                        </a:spcAft>
                        <a:buNone/>
                      </a:pPr>
                      <a:r>
                        <a:t/>
                      </a:r>
                      <a:endParaRPr b="1" sz="1300">
                        <a:latin typeface="Malgun Gothic"/>
                        <a:ea typeface="Malgun Gothic"/>
                        <a:cs typeface="Malgun Gothic"/>
                        <a:sym typeface="Malgun Gothic"/>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t/>
                      </a:r>
                      <a:endParaRPr sz="11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cxnSp>
        <p:nvCxnSpPr>
          <p:cNvPr id="358" name="Google Shape;358;p33"/>
          <p:cNvCxnSpPr/>
          <p:nvPr/>
        </p:nvCxnSpPr>
        <p:spPr>
          <a:xfrm>
            <a:off x="0" y="6225715"/>
            <a:ext cx="12192000" cy="0"/>
          </a:xfrm>
          <a:prstGeom prst="straightConnector1">
            <a:avLst/>
          </a:prstGeom>
          <a:noFill/>
          <a:ln cap="flat" cmpd="sng" w="9525">
            <a:solidFill>
              <a:schemeClr val="lt1"/>
            </a:solidFill>
            <a:prstDash val="solid"/>
            <a:round/>
            <a:headEnd len="sm" w="sm" type="none"/>
            <a:tailEnd len="sm" w="sm" type="none"/>
          </a:ln>
        </p:spPr>
      </p:cxnSp>
      <p:pic>
        <p:nvPicPr>
          <p:cNvPr id="359" name="Google Shape;359;p33"/>
          <p:cNvPicPr preferRelativeResize="0"/>
          <p:nvPr/>
        </p:nvPicPr>
        <p:blipFill rotWithShape="1">
          <a:blip r:embed="rId3">
            <a:alphaModFix/>
          </a:blip>
          <a:srcRect b="0" l="0" r="0" t="0"/>
          <a:stretch/>
        </p:blipFill>
        <p:spPr>
          <a:xfrm>
            <a:off x="10251201" y="6225731"/>
            <a:ext cx="1940809" cy="611644"/>
          </a:xfrm>
          <a:prstGeom prst="rect">
            <a:avLst/>
          </a:prstGeom>
          <a:noFill/>
          <a:ln>
            <a:noFill/>
          </a:ln>
        </p:spPr>
      </p:pic>
      <p:sp>
        <p:nvSpPr>
          <p:cNvPr id="360" name="Google Shape;360;p33"/>
          <p:cNvSpPr txBox="1"/>
          <p:nvPr/>
        </p:nvSpPr>
        <p:spPr>
          <a:xfrm>
            <a:off x="2560086" y="0"/>
            <a:ext cx="69072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chemeClr val="lt1"/>
                </a:solidFill>
                <a:latin typeface="Arial"/>
                <a:ea typeface="Arial"/>
                <a:cs typeface="Arial"/>
                <a:sym typeface="Arial"/>
              </a:rPr>
              <a:t>프로그램 상세 사양서</a:t>
            </a:r>
            <a:endParaRPr b="1" i="0" sz="2400" u="none" cap="none" strike="noStrike">
              <a:solidFill>
                <a:schemeClr val="lt1"/>
              </a:solidFill>
              <a:latin typeface="Arial"/>
              <a:ea typeface="Arial"/>
              <a:cs typeface="Arial"/>
              <a:sym typeface="Arial"/>
            </a:endParaRPr>
          </a:p>
        </p:txBody>
      </p:sp>
      <p:graphicFrame>
        <p:nvGraphicFramePr>
          <p:cNvPr id="361" name="Google Shape;361;p33"/>
          <p:cNvGraphicFramePr/>
          <p:nvPr/>
        </p:nvGraphicFramePr>
        <p:xfrm>
          <a:off x="0" y="404810"/>
          <a:ext cx="3000000" cy="3000000"/>
        </p:xfrm>
        <a:graphic>
          <a:graphicData uri="http://schemas.openxmlformats.org/drawingml/2006/table">
            <a:tbl>
              <a:tblPr bandRow="1" firstRow="1">
                <a:noFill/>
                <a:tableStyleId>{615FFB58-A1F3-498A-B8B1-625E8BE47116}</a:tableStyleId>
              </a:tblPr>
              <a:tblGrid>
                <a:gridCol w="1219200"/>
                <a:gridCol w="1219200"/>
                <a:gridCol w="1219200"/>
                <a:gridCol w="1219200"/>
                <a:gridCol w="1219200"/>
                <a:gridCol w="1219200"/>
                <a:gridCol w="1219200"/>
                <a:gridCol w="817400"/>
                <a:gridCol w="981775"/>
                <a:gridCol w="1858425"/>
              </a:tblGrid>
              <a:tr h="338900">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solidFill>
                            <a:schemeClr val="lt1"/>
                          </a:solidFill>
                        </a:rPr>
                        <a:t>기능/개요</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7">
                  <a:txBody>
                    <a:bodyPr/>
                    <a:lstStyle/>
                    <a:p>
                      <a:pPr indent="0" lvl="0" marL="0" rtl="0" algn="just">
                        <a:spcBef>
                          <a:spcPts val="0"/>
                        </a:spcBef>
                        <a:spcAft>
                          <a:spcPts val="0"/>
                        </a:spcAft>
                        <a:buClr>
                          <a:schemeClr val="dk1"/>
                        </a:buClr>
                        <a:buSzPts val="1100"/>
                        <a:buFont typeface="Arial"/>
                        <a:buNone/>
                      </a:pPr>
                      <a:r>
                        <a:rPr b="0" lang="ko-KR" sz="1100">
                          <a:solidFill>
                            <a:schemeClr val="dk1"/>
                          </a:solidFill>
                          <a:latin typeface="Malgun Gothic"/>
                          <a:ea typeface="Malgun Gothic"/>
                          <a:cs typeface="Malgun Gothic"/>
                          <a:sym typeface="Malgun Gothic"/>
                        </a:rPr>
                        <a:t>Goods Receipt(</a:t>
                      </a:r>
                      <a:r>
                        <a:rPr b="0" lang="ko-KR" sz="1100">
                          <a:solidFill>
                            <a:schemeClr val="dk1"/>
                          </a:solidFill>
                          <a:latin typeface="Malgun Gothic"/>
                          <a:ea typeface="Malgun Gothic"/>
                          <a:cs typeface="Malgun Gothic"/>
                          <a:sym typeface="Malgun Gothic"/>
                        </a:rPr>
                        <a:t>1)</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프로그램명</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0" lang="ko-KR" sz="1200">
                          <a:solidFill>
                            <a:schemeClr val="dk1"/>
                          </a:solidFill>
                        </a:rPr>
                        <a:t>ZUI_BRC_SND</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38900">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Spec작성자</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채지훈</a:t>
                      </a:r>
                      <a:endParaRPr sz="1200"/>
                    </a:p>
                    <a:p>
                      <a:pPr indent="0" lvl="0" marL="0" marR="0" rtl="0" algn="l">
                        <a:lnSpc>
                          <a:spcPct val="100000"/>
                        </a:lnSpc>
                        <a:spcBef>
                          <a:spcPts val="0"/>
                        </a:spcBef>
                        <a:spcAft>
                          <a:spcPts val="0"/>
                        </a:spcAft>
                        <a:buClr>
                          <a:srgbClr val="000000"/>
                        </a:buClr>
                        <a:buSzPts val="1200"/>
                        <a:buFont typeface="Arial"/>
                        <a:buNone/>
                      </a:pPr>
                      <a:r>
                        <a:t/>
                      </a:r>
                      <a:endParaRPr sz="12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작성일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2022-04-22</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개발자</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채지훈</a:t>
                      </a:r>
                      <a:endParaRPr sz="1200"/>
                    </a:p>
                    <a:p>
                      <a:pPr indent="0" lvl="0" marL="0" marR="0" rtl="0" algn="l">
                        <a:lnSpc>
                          <a:spcPct val="100000"/>
                        </a:lnSpc>
                        <a:spcBef>
                          <a:spcPts val="0"/>
                        </a:spcBef>
                        <a:spcAft>
                          <a:spcPts val="0"/>
                        </a:spcAft>
                        <a:buClr>
                          <a:srgbClr val="000000"/>
                        </a:buClr>
                        <a:buSzPts val="1200"/>
                        <a:buFont typeface="Arial"/>
                        <a:buNone/>
                      </a:pPr>
                      <a:r>
                        <a:t/>
                      </a:r>
                      <a:endParaRPr b="1" sz="1200">
                        <a:solidFill>
                          <a:schemeClr val="lt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개발완료일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0</a:t>
                      </a:r>
                      <a:r>
                        <a:rPr lang="ko-KR" sz="1200"/>
                        <a:t>3</a:t>
                      </a:r>
                      <a:r>
                        <a:rPr lang="ko-KR" sz="1200"/>
                        <a:t>.</a:t>
                      </a:r>
                      <a:r>
                        <a:rPr lang="ko-KR" sz="1200"/>
                        <a:t>3</a:t>
                      </a:r>
                      <a:r>
                        <a:rPr lang="ko-KR" sz="1200"/>
                        <a:t>0</a:t>
                      </a:r>
                      <a:endParaRPr sz="1200" u="none" cap="none" strike="noStrike">
                        <a:solidFill>
                          <a:schemeClr val="lt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a:t>
                      </a:r>
                      <a:r>
                        <a:rPr b="1" lang="ko-KR" sz="1200">
                          <a:solidFill>
                            <a:schemeClr val="lt1"/>
                          </a:solidFill>
                        </a:rPr>
                        <a:t>분야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a:t>SAP UI5</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pic>
        <p:nvPicPr>
          <p:cNvPr id="362" name="Google Shape;362;p33"/>
          <p:cNvPicPr preferRelativeResize="0"/>
          <p:nvPr/>
        </p:nvPicPr>
        <p:blipFill>
          <a:blip r:embed="rId4">
            <a:alphaModFix/>
          </a:blip>
          <a:stretch>
            <a:fillRect/>
          </a:stretch>
        </p:blipFill>
        <p:spPr>
          <a:xfrm>
            <a:off x="6332325" y="1774625"/>
            <a:ext cx="2632750" cy="1285425"/>
          </a:xfrm>
          <a:prstGeom prst="rect">
            <a:avLst/>
          </a:prstGeom>
          <a:noFill/>
          <a:ln>
            <a:noFill/>
          </a:ln>
        </p:spPr>
      </p:pic>
      <p:pic>
        <p:nvPicPr>
          <p:cNvPr descr="설명: C:\Users\HP450G2\AppData\Local\Microsoft\Windows\INetCache\Content.Word\KakaoTalk_20220417_224403353.png" id="363" name="Google Shape;363;p33"/>
          <p:cNvPicPr preferRelativeResize="0"/>
          <p:nvPr/>
        </p:nvPicPr>
        <p:blipFill>
          <a:blip r:embed="rId5">
            <a:alphaModFix/>
          </a:blip>
          <a:stretch>
            <a:fillRect/>
          </a:stretch>
        </p:blipFill>
        <p:spPr>
          <a:xfrm>
            <a:off x="9272700" y="1774625"/>
            <a:ext cx="2694949" cy="796125"/>
          </a:xfrm>
          <a:prstGeom prst="rect">
            <a:avLst/>
          </a:prstGeom>
          <a:noFill/>
          <a:ln>
            <a:noFill/>
          </a:ln>
        </p:spPr>
      </p:pic>
      <p:pic>
        <p:nvPicPr>
          <p:cNvPr id="364" name="Google Shape;364;p33"/>
          <p:cNvPicPr preferRelativeResize="0"/>
          <p:nvPr/>
        </p:nvPicPr>
        <p:blipFill>
          <a:blip r:embed="rId6">
            <a:alphaModFix/>
          </a:blip>
          <a:stretch>
            <a:fillRect/>
          </a:stretch>
        </p:blipFill>
        <p:spPr>
          <a:xfrm>
            <a:off x="6332325" y="3357019"/>
            <a:ext cx="2632750" cy="1271632"/>
          </a:xfrm>
          <a:prstGeom prst="rect">
            <a:avLst/>
          </a:prstGeom>
          <a:noFill/>
          <a:ln>
            <a:noFill/>
          </a:ln>
        </p:spPr>
      </p:pic>
      <p:pic>
        <p:nvPicPr>
          <p:cNvPr id="365" name="Google Shape;365;p33"/>
          <p:cNvPicPr preferRelativeResize="0"/>
          <p:nvPr/>
        </p:nvPicPr>
        <p:blipFill>
          <a:blip r:embed="rId7">
            <a:alphaModFix/>
          </a:blip>
          <a:stretch>
            <a:fillRect/>
          </a:stretch>
        </p:blipFill>
        <p:spPr>
          <a:xfrm>
            <a:off x="9272700" y="3357025"/>
            <a:ext cx="2632750" cy="1276342"/>
          </a:xfrm>
          <a:prstGeom prst="rect">
            <a:avLst/>
          </a:prstGeom>
          <a:noFill/>
          <a:ln>
            <a:noFill/>
          </a:ln>
        </p:spPr>
      </p:pic>
      <p:pic>
        <p:nvPicPr>
          <p:cNvPr id="366" name="Google Shape;366;p33"/>
          <p:cNvPicPr preferRelativeResize="0"/>
          <p:nvPr/>
        </p:nvPicPr>
        <p:blipFill>
          <a:blip r:embed="rId8">
            <a:alphaModFix/>
          </a:blip>
          <a:stretch>
            <a:fillRect/>
          </a:stretch>
        </p:blipFill>
        <p:spPr>
          <a:xfrm>
            <a:off x="6332325" y="4839050"/>
            <a:ext cx="1352550" cy="1343025"/>
          </a:xfrm>
          <a:prstGeom prst="rect">
            <a:avLst/>
          </a:prstGeom>
          <a:noFill/>
          <a:ln>
            <a:noFill/>
          </a:ln>
        </p:spPr>
      </p:pic>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486D"/>
        </a:solidFill>
      </p:bgPr>
    </p:bg>
    <p:spTree>
      <p:nvGrpSpPr>
        <p:cNvPr id="371" name="Shape 371"/>
        <p:cNvGrpSpPr/>
        <p:nvPr/>
      </p:nvGrpSpPr>
      <p:grpSpPr>
        <a:xfrm>
          <a:off x="0" y="0"/>
          <a:ext cx="0" cy="0"/>
          <a:chOff x="0" y="0"/>
          <a:chExt cx="0" cy="0"/>
        </a:xfrm>
      </p:grpSpPr>
      <p:graphicFrame>
        <p:nvGraphicFramePr>
          <p:cNvPr id="372" name="Google Shape;372;p34"/>
          <p:cNvGraphicFramePr/>
          <p:nvPr/>
        </p:nvGraphicFramePr>
        <p:xfrm>
          <a:off x="0" y="1200913"/>
          <a:ext cx="3000000" cy="3000000"/>
        </p:xfrm>
        <a:graphic>
          <a:graphicData uri="http://schemas.openxmlformats.org/drawingml/2006/table">
            <a:tbl>
              <a:tblPr bandRow="1" firstRow="1">
                <a:noFill/>
                <a:tableStyleId>{615FFB58-A1F3-498A-B8B1-625E8BE47116}</a:tableStyleId>
              </a:tblPr>
              <a:tblGrid>
                <a:gridCol w="6096000"/>
                <a:gridCol w="6096000"/>
              </a:tblGrid>
              <a:tr h="311900">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스토리보드</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화면 레이아웃</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831225">
                <a:tc>
                  <a:txBody>
                    <a:bodyPr/>
                    <a:lstStyle/>
                    <a:p>
                      <a:pPr indent="0" lvl="0" marL="127000" rtl="0" algn="l">
                        <a:spcBef>
                          <a:spcPts val="0"/>
                        </a:spcBef>
                        <a:spcAft>
                          <a:spcPts val="0"/>
                        </a:spcAft>
                        <a:buNone/>
                      </a:pPr>
                      <a:r>
                        <a:t/>
                      </a:r>
                      <a:endParaRPr b="1" sz="900">
                        <a:latin typeface="Malgun Gothic"/>
                        <a:ea typeface="Malgun Gothic"/>
                        <a:cs typeface="Malgun Gothic"/>
                        <a:sym typeface="Malgun Gothic"/>
                      </a:endParaRPr>
                    </a:p>
                    <a:p>
                      <a:pPr indent="0" lvl="0" marL="0" rtl="0" algn="l">
                        <a:spcBef>
                          <a:spcPts val="0"/>
                        </a:spcBef>
                        <a:spcAft>
                          <a:spcPts val="0"/>
                        </a:spcAft>
                        <a:buNone/>
                      </a:pPr>
                      <a:r>
                        <a:rPr b="1" lang="ko-KR" sz="1300">
                          <a:latin typeface="Malgun Gothic"/>
                          <a:ea typeface="Malgun Gothic"/>
                          <a:cs typeface="Malgun Gothic"/>
                          <a:sym typeface="Malgun Gothic"/>
                        </a:rPr>
                        <a:t>한 개의 Object Page Layout View 로 구성</a:t>
                      </a:r>
                      <a:endParaRPr b="1" sz="1300">
                        <a:latin typeface="Malgun Gothic"/>
                        <a:ea typeface="Malgun Gothic"/>
                        <a:cs typeface="Malgun Gothic"/>
                        <a:sym typeface="Malgun Gothic"/>
                      </a:endParaRPr>
                    </a:p>
                    <a:p>
                      <a:pPr indent="0" lvl="0" marL="0" rtl="0" algn="l">
                        <a:spcBef>
                          <a:spcPts val="0"/>
                        </a:spcBef>
                        <a:spcAft>
                          <a:spcPts val="0"/>
                        </a:spcAft>
                        <a:buNone/>
                      </a:pPr>
                      <a:r>
                        <a:t/>
                      </a:r>
                      <a:endParaRPr b="1" sz="1300">
                        <a:latin typeface="Malgun Gothic"/>
                        <a:ea typeface="Malgun Gothic"/>
                        <a:cs typeface="Malgun Gothic"/>
                        <a:sym typeface="Malgun Gothic"/>
                      </a:endParaRPr>
                    </a:p>
                    <a:p>
                      <a:pPr indent="0" lvl="0" marL="457200" rtl="0" algn="l">
                        <a:spcBef>
                          <a:spcPts val="0"/>
                        </a:spcBef>
                        <a:spcAft>
                          <a:spcPts val="0"/>
                        </a:spcAft>
                        <a:buNone/>
                      </a:pPr>
                      <a:r>
                        <a:rPr b="1" lang="ko-KR" sz="1300">
                          <a:latin typeface="Malgun Gothic"/>
                          <a:ea typeface="Malgun Gothic"/>
                          <a:cs typeface="Malgun Gothic"/>
                          <a:sym typeface="Malgun Gothic"/>
                        </a:rPr>
                        <a:t>I. </a:t>
                      </a:r>
                      <a:r>
                        <a:rPr b="1" lang="ko-KR" sz="1300">
                          <a:latin typeface="Malgun Gothic"/>
                          <a:ea typeface="Malgun Gothic"/>
                          <a:cs typeface="Malgun Gothic"/>
                          <a:sym typeface="Malgun Gothic"/>
                        </a:rPr>
                        <a:t> Salse Performance</a:t>
                      </a:r>
                      <a:endParaRPr b="1" sz="1300">
                        <a:latin typeface="Malgun Gothic"/>
                        <a:ea typeface="Malgun Gothic"/>
                        <a:cs typeface="Malgun Gothic"/>
                        <a:sym typeface="Malgun Gothic"/>
                      </a:endParaRPr>
                    </a:p>
                    <a:p>
                      <a:pPr indent="0" lvl="0" marL="457200" rtl="0" algn="l">
                        <a:spcBef>
                          <a:spcPts val="0"/>
                        </a:spcBef>
                        <a:spcAft>
                          <a:spcPts val="0"/>
                        </a:spcAft>
                        <a:buNone/>
                      </a:pPr>
                      <a:r>
                        <a:t/>
                      </a:r>
                      <a:endParaRPr b="1" sz="1300">
                        <a:latin typeface="Malgun Gothic"/>
                        <a:ea typeface="Malgun Gothic"/>
                        <a:cs typeface="Malgun Gothic"/>
                        <a:sym typeface="Malgun Gothic"/>
                      </a:endParaRPr>
                    </a:p>
                    <a:p>
                      <a:pPr indent="0" lvl="0" marL="457200" rtl="0" algn="l">
                        <a:spcBef>
                          <a:spcPts val="0"/>
                        </a:spcBef>
                        <a:spcAft>
                          <a:spcPts val="0"/>
                        </a:spcAft>
                        <a:buNone/>
                      </a:pPr>
                      <a:r>
                        <a:rPr b="1" lang="ko-KR" sz="1000">
                          <a:latin typeface="Malgun Gothic"/>
                          <a:ea typeface="Malgun Gothic"/>
                          <a:cs typeface="Malgun Gothic"/>
                          <a:sym typeface="Malgun Gothic"/>
                        </a:rPr>
                        <a:t>한 개의 Object Page Layout View 로 구성</a:t>
                      </a:r>
                      <a:endParaRPr b="1" sz="1000">
                        <a:latin typeface="Malgun Gothic"/>
                        <a:ea typeface="Malgun Gothic"/>
                        <a:cs typeface="Malgun Gothic"/>
                        <a:sym typeface="Malgun Gothic"/>
                      </a:endParaRPr>
                    </a:p>
                    <a:p>
                      <a:pPr indent="0" lvl="0" marL="457200" rtl="0" algn="l">
                        <a:spcBef>
                          <a:spcPts val="0"/>
                        </a:spcBef>
                        <a:spcAft>
                          <a:spcPts val="0"/>
                        </a:spcAft>
                        <a:buNone/>
                      </a:pPr>
                      <a:r>
                        <a:t/>
                      </a:r>
                      <a:endParaRPr sz="1000">
                        <a:latin typeface="Malgun Gothic"/>
                        <a:ea typeface="Malgun Gothic"/>
                        <a:cs typeface="Malgun Gothic"/>
                        <a:sym typeface="Malgun Gothic"/>
                      </a:endParaRPr>
                    </a:p>
                    <a:p>
                      <a:pPr indent="0" lvl="0" marL="457200" rtl="0" algn="l">
                        <a:spcBef>
                          <a:spcPts val="0"/>
                        </a:spcBef>
                        <a:spcAft>
                          <a:spcPts val="0"/>
                        </a:spcAft>
                        <a:buNone/>
                      </a:pPr>
                      <a:r>
                        <a:rPr lang="ko-KR" sz="1000">
                          <a:latin typeface="Malgun Gothic"/>
                          <a:ea typeface="Malgun Gothic"/>
                          <a:cs typeface="Malgun Gothic"/>
                          <a:sym typeface="Malgun Gothic"/>
                        </a:rPr>
                        <a:t>OData Service 에서 ZTBO5_MATDOC 테이블에서 현 지점의 상품별, 일자별 판매 수량을 가져온 후 상품별 가격을 곱하여 계산한 현지점 일자별 판매 실적을 column type 의 VizFrame 에 바인딩 한다.</a:t>
                      </a:r>
                      <a:endParaRPr sz="1000">
                        <a:latin typeface="Malgun Gothic"/>
                        <a:ea typeface="Malgun Gothic"/>
                        <a:cs typeface="Malgun Gothic"/>
                        <a:sym typeface="Malgun Gothic"/>
                      </a:endParaRPr>
                    </a:p>
                    <a:p>
                      <a:pPr indent="0" lvl="0" marL="685800" rtl="0" algn="l">
                        <a:spcBef>
                          <a:spcPts val="0"/>
                        </a:spcBef>
                        <a:spcAft>
                          <a:spcPts val="0"/>
                        </a:spcAft>
                        <a:buNone/>
                      </a:pPr>
                      <a:r>
                        <a:t/>
                      </a:r>
                      <a:endParaRPr b="1" sz="1200">
                        <a:latin typeface="Malgun Gothic"/>
                        <a:ea typeface="Malgun Gothic"/>
                        <a:cs typeface="Malgun Gothic"/>
                        <a:sym typeface="Malgun Gothic"/>
                      </a:endParaRPr>
                    </a:p>
                    <a:p>
                      <a:pPr indent="0" lvl="0" marL="457200" rtl="0" algn="l">
                        <a:spcBef>
                          <a:spcPts val="0"/>
                        </a:spcBef>
                        <a:spcAft>
                          <a:spcPts val="0"/>
                        </a:spcAft>
                        <a:buNone/>
                      </a:pPr>
                      <a:r>
                        <a:rPr lang="ko-KR" sz="1000">
                          <a:latin typeface="Malgun Gothic"/>
                          <a:ea typeface="Malgun Gothic"/>
                          <a:cs typeface="Malgun Gothic"/>
                          <a:sym typeface="Malgun Gothic"/>
                        </a:rPr>
                        <a:t>데이터를 클릭 시 해당 날짜의 판매 실적을 MessageToast 로 Display 해준다.</a:t>
                      </a:r>
                      <a:endParaRPr sz="1000">
                        <a:latin typeface="Malgun Gothic"/>
                        <a:ea typeface="Malgun Gothic"/>
                        <a:cs typeface="Malgun Gothic"/>
                        <a:sym typeface="Malgun Gothic"/>
                      </a:endParaRPr>
                    </a:p>
                    <a:p>
                      <a:pPr indent="0" lvl="0" marL="838200" rtl="0" algn="l">
                        <a:spcBef>
                          <a:spcPts val="0"/>
                        </a:spcBef>
                        <a:spcAft>
                          <a:spcPts val="0"/>
                        </a:spcAft>
                        <a:buNone/>
                      </a:pPr>
                      <a:r>
                        <a:t/>
                      </a:r>
                      <a:endParaRPr sz="900">
                        <a:latin typeface="Malgun Gothic"/>
                        <a:ea typeface="Malgun Gothic"/>
                        <a:cs typeface="Malgun Gothic"/>
                        <a:sym typeface="Malgun Gothic"/>
                      </a:endParaRPr>
                    </a:p>
                    <a:p>
                      <a:pPr indent="0" lvl="0" marL="838200" rtl="0" algn="l">
                        <a:spcBef>
                          <a:spcPts val="0"/>
                        </a:spcBef>
                        <a:spcAft>
                          <a:spcPts val="0"/>
                        </a:spcAft>
                        <a:buNone/>
                      </a:pPr>
                      <a:r>
                        <a:t/>
                      </a:r>
                      <a:endParaRPr sz="900">
                        <a:latin typeface="Malgun Gothic"/>
                        <a:ea typeface="Malgun Gothic"/>
                        <a:cs typeface="Malgun Gothic"/>
                        <a:sym typeface="Malgun Gothic"/>
                      </a:endParaRPr>
                    </a:p>
                    <a:p>
                      <a:pPr indent="0" lvl="0" marL="457200" rtl="0" algn="l">
                        <a:spcBef>
                          <a:spcPts val="0"/>
                        </a:spcBef>
                        <a:spcAft>
                          <a:spcPts val="0"/>
                        </a:spcAft>
                        <a:buNone/>
                      </a:pPr>
                      <a:r>
                        <a:rPr b="1" lang="ko-KR" sz="1300">
                          <a:latin typeface="Malgun Gothic"/>
                          <a:ea typeface="Malgun Gothic"/>
                          <a:cs typeface="Malgun Gothic"/>
                          <a:sym typeface="Malgun Gothic"/>
                        </a:rPr>
                        <a:t>II. Launchpad Tile</a:t>
                      </a:r>
                      <a:endParaRPr sz="1100">
                        <a:latin typeface="Malgun Gothic"/>
                        <a:ea typeface="Malgun Gothic"/>
                        <a:cs typeface="Malgun Gothic"/>
                        <a:sym typeface="Malgun Gothic"/>
                      </a:endParaRPr>
                    </a:p>
                    <a:p>
                      <a:pPr indent="0" lvl="0" marL="457200" rtl="0" algn="l">
                        <a:spcBef>
                          <a:spcPts val="0"/>
                        </a:spcBef>
                        <a:spcAft>
                          <a:spcPts val="0"/>
                        </a:spcAft>
                        <a:buNone/>
                      </a:pPr>
                      <a:r>
                        <a:t/>
                      </a:r>
                      <a:endParaRPr sz="900">
                        <a:latin typeface="Malgun Gothic"/>
                        <a:ea typeface="Malgun Gothic"/>
                        <a:cs typeface="Malgun Gothic"/>
                        <a:sym typeface="Malgun Gothic"/>
                      </a:endParaRPr>
                    </a:p>
                    <a:p>
                      <a:pPr indent="0" lvl="0" marL="457200" rtl="0" algn="l">
                        <a:spcBef>
                          <a:spcPts val="0"/>
                        </a:spcBef>
                        <a:spcAft>
                          <a:spcPts val="0"/>
                        </a:spcAft>
                        <a:buNone/>
                      </a:pPr>
                      <a:r>
                        <a:rPr lang="ko-KR" sz="1100">
                          <a:latin typeface="Malgun Gothic"/>
                          <a:ea typeface="Malgun Gothic"/>
                          <a:cs typeface="Malgun Gothic"/>
                          <a:sym typeface="Malgun Gothic"/>
                        </a:rPr>
                        <a:t>Static Tile</a:t>
                      </a:r>
                      <a:endParaRPr b="1" sz="1500">
                        <a:latin typeface="Malgun Gothic"/>
                        <a:ea typeface="Malgun Gothic"/>
                        <a:cs typeface="Malgun Gothic"/>
                        <a:sym typeface="Malgun Gothic"/>
                      </a:endParaRPr>
                    </a:p>
                    <a:p>
                      <a:pPr indent="0" lvl="0" marL="381000" rtl="0" algn="l">
                        <a:spcBef>
                          <a:spcPts val="0"/>
                        </a:spcBef>
                        <a:spcAft>
                          <a:spcPts val="0"/>
                        </a:spcAft>
                        <a:buNone/>
                      </a:pPr>
                      <a:r>
                        <a:t/>
                      </a:r>
                      <a:endParaRPr b="1" sz="1300">
                        <a:latin typeface="Malgun Gothic"/>
                        <a:ea typeface="Malgun Gothic"/>
                        <a:cs typeface="Malgun Gothic"/>
                        <a:sym typeface="Malgun Gothic"/>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t/>
                      </a:r>
                      <a:endParaRPr sz="11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cxnSp>
        <p:nvCxnSpPr>
          <p:cNvPr id="373" name="Google Shape;373;p34"/>
          <p:cNvCxnSpPr/>
          <p:nvPr/>
        </p:nvCxnSpPr>
        <p:spPr>
          <a:xfrm>
            <a:off x="0" y="6225715"/>
            <a:ext cx="12192000" cy="0"/>
          </a:xfrm>
          <a:prstGeom prst="straightConnector1">
            <a:avLst/>
          </a:prstGeom>
          <a:noFill/>
          <a:ln cap="flat" cmpd="sng" w="9525">
            <a:solidFill>
              <a:schemeClr val="lt1"/>
            </a:solidFill>
            <a:prstDash val="solid"/>
            <a:round/>
            <a:headEnd len="sm" w="sm" type="none"/>
            <a:tailEnd len="sm" w="sm" type="none"/>
          </a:ln>
        </p:spPr>
      </p:cxnSp>
      <p:pic>
        <p:nvPicPr>
          <p:cNvPr id="374" name="Google Shape;374;p34"/>
          <p:cNvPicPr preferRelativeResize="0"/>
          <p:nvPr/>
        </p:nvPicPr>
        <p:blipFill rotWithShape="1">
          <a:blip r:embed="rId3">
            <a:alphaModFix/>
          </a:blip>
          <a:srcRect b="0" l="0" r="0" t="0"/>
          <a:stretch/>
        </p:blipFill>
        <p:spPr>
          <a:xfrm>
            <a:off x="10251201" y="6225731"/>
            <a:ext cx="1940809" cy="611644"/>
          </a:xfrm>
          <a:prstGeom prst="rect">
            <a:avLst/>
          </a:prstGeom>
          <a:noFill/>
          <a:ln>
            <a:noFill/>
          </a:ln>
        </p:spPr>
      </p:pic>
      <p:sp>
        <p:nvSpPr>
          <p:cNvPr id="375" name="Google Shape;375;p34"/>
          <p:cNvSpPr txBox="1"/>
          <p:nvPr/>
        </p:nvSpPr>
        <p:spPr>
          <a:xfrm>
            <a:off x="2560086" y="0"/>
            <a:ext cx="69072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chemeClr val="lt1"/>
                </a:solidFill>
                <a:latin typeface="Arial"/>
                <a:ea typeface="Arial"/>
                <a:cs typeface="Arial"/>
                <a:sym typeface="Arial"/>
              </a:rPr>
              <a:t>프로그램 상세 사양서</a:t>
            </a:r>
            <a:endParaRPr b="1" i="0" sz="2400" u="none" cap="none" strike="noStrike">
              <a:solidFill>
                <a:schemeClr val="lt1"/>
              </a:solidFill>
              <a:latin typeface="Arial"/>
              <a:ea typeface="Arial"/>
              <a:cs typeface="Arial"/>
              <a:sym typeface="Arial"/>
            </a:endParaRPr>
          </a:p>
        </p:txBody>
      </p:sp>
      <p:graphicFrame>
        <p:nvGraphicFramePr>
          <p:cNvPr id="376" name="Google Shape;376;p34"/>
          <p:cNvGraphicFramePr/>
          <p:nvPr/>
        </p:nvGraphicFramePr>
        <p:xfrm>
          <a:off x="0" y="404810"/>
          <a:ext cx="3000000" cy="3000000"/>
        </p:xfrm>
        <a:graphic>
          <a:graphicData uri="http://schemas.openxmlformats.org/drawingml/2006/table">
            <a:tbl>
              <a:tblPr bandRow="1" firstRow="1">
                <a:noFill/>
                <a:tableStyleId>{615FFB58-A1F3-498A-B8B1-625E8BE47116}</a:tableStyleId>
              </a:tblPr>
              <a:tblGrid>
                <a:gridCol w="1219200"/>
                <a:gridCol w="1219200"/>
                <a:gridCol w="1219200"/>
                <a:gridCol w="1219200"/>
                <a:gridCol w="1219200"/>
                <a:gridCol w="1219200"/>
                <a:gridCol w="1219200"/>
                <a:gridCol w="817400"/>
                <a:gridCol w="981775"/>
                <a:gridCol w="1858425"/>
              </a:tblGrid>
              <a:tr h="338900">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solidFill>
                            <a:schemeClr val="lt1"/>
                          </a:solidFill>
                        </a:rPr>
                        <a:t>기능/개요</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7">
                  <a:txBody>
                    <a:bodyPr/>
                    <a:lstStyle/>
                    <a:p>
                      <a:pPr indent="0" lvl="0" marL="0" rtl="0" algn="just">
                        <a:spcBef>
                          <a:spcPts val="0"/>
                        </a:spcBef>
                        <a:spcAft>
                          <a:spcPts val="0"/>
                        </a:spcAft>
                        <a:buClr>
                          <a:schemeClr val="dk1"/>
                        </a:buClr>
                        <a:buSzPts val="1100"/>
                        <a:buFont typeface="Arial"/>
                        <a:buNone/>
                      </a:pPr>
                      <a:r>
                        <a:rPr b="0" lang="ko-KR" sz="1100">
                          <a:solidFill>
                            <a:schemeClr val="dk1"/>
                          </a:solidFill>
                          <a:latin typeface="Malgun Gothic"/>
                          <a:ea typeface="Malgun Gothic"/>
                          <a:cs typeface="Malgun Gothic"/>
                          <a:sym typeface="Malgun Gothic"/>
                        </a:rPr>
                        <a:t>Sales Performance</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프로그램명</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0" lang="ko-KR" sz="1200">
                          <a:solidFill>
                            <a:schemeClr val="dk1"/>
                          </a:solidFill>
                        </a:rPr>
                        <a:t>ZUI_BRC_INF</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38900">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Spec작성자</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채지훈</a:t>
                      </a:r>
                      <a:endParaRPr sz="1200"/>
                    </a:p>
                    <a:p>
                      <a:pPr indent="0" lvl="0" marL="0" marR="0" rtl="0" algn="l">
                        <a:lnSpc>
                          <a:spcPct val="100000"/>
                        </a:lnSpc>
                        <a:spcBef>
                          <a:spcPts val="0"/>
                        </a:spcBef>
                        <a:spcAft>
                          <a:spcPts val="0"/>
                        </a:spcAft>
                        <a:buClr>
                          <a:srgbClr val="000000"/>
                        </a:buClr>
                        <a:buSzPts val="1200"/>
                        <a:buFont typeface="Arial"/>
                        <a:buNone/>
                      </a:pPr>
                      <a:r>
                        <a:t/>
                      </a:r>
                      <a:endParaRPr sz="12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작성일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2022-04-22</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개발자</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채지훈</a:t>
                      </a:r>
                      <a:endParaRPr sz="1200"/>
                    </a:p>
                    <a:p>
                      <a:pPr indent="0" lvl="0" marL="0" marR="0" rtl="0" algn="l">
                        <a:lnSpc>
                          <a:spcPct val="100000"/>
                        </a:lnSpc>
                        <a:spcBef>
                          <a:spcPts val="0"/>
                        </a:spcBef>
                        <a:spcAft>
                          <a:spcPts val="0"/>
                        </a:spcAft>
                        <a:buClr>
                          <a:srgbClr val="000000"/>
                        </a:buClr>
                        <a:buSzPts val="1200"/>
                        <a:buFont typeface="Arial"/>
                        <a:buNone/>
                      </a:pPr>
                      <a:r>
                        <a:t/>
                      </a:r>
                      <a:endParaRPr b="1" sz="1200">
                        <a:solidFill>
                          <a:schemeClr val="lt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개발완료일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03.30</a:t>
                      </a:r>
                      <a:endParaRPr sz="1200" u="none" cap="none" strike="noStrike">
                        <a:solidFill>
                          <a:schemeClr val="lt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a:t>
                      </a:r>
                      <a:r>
                        <a:rPr b="1" lang="ko-KR" sz="1200">
                          <a:solidFill>
                            <a:schemeClr val="lt1"/>
                          </a:solidFill>
                        </a:rPr>
                        <a:t>분야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a:t>SAP UI5</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pic>
        <p:nvPicPr>
          <p:cNvPr id="377" name="Google Shape;377;p34"/>
          <p:cNvPicPr preferRelativeResize="0"/>
          <p:nvPr/>
        </p:nvPicPr>
        <p:blipFill>
          <a:blip r:embed="rId4">
            <a:alphaModFix/>
          </a:blip>
          <a:stretch>
            <a:fillRect/>
          </a:stretch>
        </p:blipFill>
        <p:spPr>
          <a:xfrm>
            <a:off x="6255075" y="1740300"/>
            <a:ext cx="2728275" cy="1336900"/>
          </a:xfrm>
          <a:prstGeom prst="rect">
            <a:avLst/>
          </a:prstGeom>
          <a:noFill/>
          <a:ln>
            <a:noFill/>
          </a:ln>
        </p:spPr>
      </p:pic>
      <p:pic>
        <p:nvPicPr>
          <p:cNvPr id="378" name="Google Shape;378;p34"/>
          <p:cNvPicPr preferRelativeResize="0"/>
          <p:nvPr/>
        </p:nvPicPr>
        <p:blipFill>
          <a:blip r:embed="rId5">
            <a:alphaModFix/>
          </a:blip>
          <a:stretch>
            <a:fillRect/>
          </a:stretch>
        </p:blipFill>
        <p:spPr>
          <a:xfrm>
            <a:off x="6249525" y="3249850"/>
            <a:ext cx="2739386" cy="1336900"/>
          </a:xfrm>
          <a:prstGeom prst="rect">
            <a:avLst/>
          </a:prstGeom>
          <a:noFill/>
          <a:ln>
            <a:noFill/>
          </a:ln>
        </p:spPr>
      </p:pic>
      <p:pic>
        <p:nvPicPr>
          <p:cNvPr id="379" name="Google Shape;379;p34"/>
          <p:cNvPicPr preferRelativeResize="0"/>
          <p:nvPr/>
        </p:nvPicPr>
        <p:blipFill>
          <a:blip r:embed="rId6">
            <a:alphaModFix/>
          </a:blip>
          <a:stretch>
            <a:fillRect/>
          </a:stretch>
        </p:blipFill>
        <p:spPr>
          <a:xfrm>
            <a:off x="6255075" y="4759400"/>
            <a:ext cx="2728275" cy="1339335"/>
          </a:xfrm>
          <a:prstGeom prst="rect">
            <a:avLst/>
          </a:prstGeom>
          <a:noFill/>
          <a:ln>
            <a:noFill/>
          </a:ln>
        </p:spPr>
      </p:pic>
      <p:pic>
        <p:nvPicPr>
          <p:cNvPr id="380" name="Google Shape;380;p34"/>
          <p:cNvPicPr preferRelativeResize="0"/>
          <p:nvPr/>
        </p:nvPicPr>
        <p:blipFill>
          <a:blip r:embed="rId7">
            <a:alphaModFix/>
          </a:blip>
          <a:stretch>
            <a:fillRect/>
          </a:stretch>
        </p:blipFill>
        <p:spPr>
          <a:xfrm>
            <a:off x="9527575" y="1740300"/>
            <a:ext cx="1466850" cy="1447800"/>
          </a:xfrm>
          <a:prstGeom prst="rect">
            <a:avLst/>
          </a:prstGeom>
          <a:noFill/>
          <a:ln>
            <a:noFill/>
          </a:ln>
        </p:spPr>
      </p:pic>
    </p:spTree>
  </p:cSld>
  <p:clrMapOvr>
    <a:masterClrMapping/>
  </p:clrMapOvr>
  <p:transition spd="slow">
    <p:push/>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486D"/>
        </a:solidFill>
      </p:bgPr>
    </p:bg>
    <p:spTree>
      <p:nvGrpSpPr>
        <p:cNvPr id="385" name="Shape 385"/>
        <p:cNvGrpSpPr/>
        <p:nvPr/>
      </p:nvGrpSpPr>
      <p:grpSpPr>
        <a:xfrm>
          <a:off x="0" y="0"/>
          <a:ext cx="0" cy="0"/>
          <a:chOff x="0" y="0"/>
          <a:chExt cx="0" cy="0"/>
        </a:xfrm>
      </p:grpSpPr>
      <p:graphicFrame>
        <p:nvGraphicFramePr>
          <p:cNvPr id="386" name="Google Shape;386;p35"/>
          <p:cNvGraphicFramePr/>
          <p:nvPr/>
        </p:nvGraphicFramePr>
        <p:xfrm>
          <a:off x="0" y="1200913"/>
          <a:ext cx="3000000" cy="3000000"/>
        </p:xfrm>
        <a:graphic>
          <a:graphicData uri="http://schemas.openxmlformats.org/drawingml/2006/table">
            <a:tbl>
              <a:tblPr bandRow="1" firstRow="1">
                <a:noFill/>
                <a:tableStyleId>{615FFB58-A1F3-498A-B8B1-625E8BE47116}</a:tableStyleId>
              </a:tblPr>
              <a:tblGrid>
                <a:gridCol w="6096000"/>
                <a:gridCol w="6096000"/>
              </a:tblGrid>
              <a:tr h="311900">
                <a:tc>
                  <a:txBody>
                    <a:bodyPr/>
                    <a:lstStyle/>
                    <a:p>
                      <a:pPr indent="0" lvl="0" marL="0" rtl="0" algn="ctr">
                        <a:spcBef>
                          <a:spcPts val="0"/>
                        </a:spcBef>
                        <a:spcAft>
                          <a:spcPts val="0"/>
                        </a:spcAft>
                        <a:buClr>
                          <a:schemeClr val="dk1"/>
                        </a:buClr>
                        <a:buSzPts val="1400"/>
                        <a:buFont typeface="Arial"/>
                        <a:buNone/>
                      </a:pPr>
                      <a:r>
                        <a:rPr lang="ko-KR"/>
                        <a:t>스토리보드</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ko-KR"/>
                        <a:t>Methods</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712900">
                <a:tc>
                  <a:txBody>
                    <a:bodyPr/>
                    <a:lstStyle/>
                    <a:p>
                      <a:pPr indent="0" lvl="0" marL="0" rtl="0" algn="l">
                        <a:spcBef>
                          <a:spcPts val="0"/>
                        </a:spcBef>
                        <a:spcAft>
                          <a:spcPts val="0"/>
                        </a:spcAft>
                        <a:buNone/>
                      </a:pPr>
                      <a:r>
                        <a:t/>
                      </a:r>
                      <a:endParaRPr b="1" sz="1300">
                        <a:latin typeface="Malgun Gothic"/>
                        <a:ea typeface="Malgun Gothic"/>
                        <a:cs typeface="Malgun Gothic"/>
                        <a:sym typeface="Malgun Gothic"/>
                      </a:endParaRPr>
                    </a:p>
                    <a:p>
                      <a:pPr indent="0" lvl="0" marL="0" rtl="0" algn="l">
                        <a:spcBef>
                          <a:spcPts val="0"/>
                        </a:spcBef>
                        <a:spcAft>
                          <a:spcPts val="0"/>
                        </a:spcAft>
                        <a:buNone/>
                      </a:pPr>
                      <a:r>
                        <a:t/>
                      </a:r>
                      <a:endParaRPr sz="1100"/>
                    </a:p>
                    <a:p>
                      <a:pPr indent="0" lvl="0" marL="457200" rtl="0" algn="l">
                        <a:spcBef>
                          <a:spcPts val="0"/>
                        </a:spcBef>
                        <a:spcAft>
                          <a:spcPts val="0"/>
                        </a:spcAft>
                        <a:buNone/>
                      </a:pPr>
                      <a:r>
                        <a:t/>
                      </a:r>
                      <a:endParaRPr b="1" sz="1300">
                        <a:latin typeface="Malgun Gothic"/>
                        <a:ea typeface="Malgun Gothic"/>
                        <a:cs typeface="Malgun Gothic"/>
                        <a:sym typeface="Malgun Gothic"/>
                      </a:endParaRPr>
                    </a:p>
                    <a:p>
                      <a:pPr indent="0" lvl="0" marL="457200" rtl="0" algn="l">
                        <a:spcBef>
                          <a:spcPts val="0"/>
                        </a:spcBef>
                        <a:spcAft>
                          <a:spcPts val="0"/>
                        </a:spcAft>
                        <a:buNone/>
                      </a:pPr>
                      <a:r>
                        <a:t/>
                      </a:r>
                      <a:endParaRPr b="1" sz="1300">
                        <a:latin typeface="Malgun Gothic"/>
                        <a:ea typeface="Malgun Gothic"/>
                        <a:cs typeface="Malgun Gothic"/>
                        <a:sym typeface="Malgun Gothic"/>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t/>
                      </a:r>
                      <a:endParaRPr sz="11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cxnSp>
        <p:nvCxnSpPr>
          <p:cNvPr id="387" name="Google Shape;387;p35"/>
          <p:cNvCxnSpPr/>
          <p:nvPr/>
        </p:nvCxnSpPr>
        <p:spPr>
          <a:xfrm>
            <a:off x="0" y="6182790"/>
            <a:ext cx="12192000" cy="0"/>
          </a:xfrm>
          <a:prstGeom prst="straightConnector1">
            <a:avLst/>
          </a:prstGeom>
          <a:noFill/>
          <a:ln cap="flat" cmpd="sng" w="9525">
            <a:solidFill>
              <a:schemeClr val="lt1"/>
            </a:solidFill>
            <a:prstDash val="solid"/>
            <a:round/>
            <a:headEnd len="sm" w="sm" type="none"/>
            <a:tailEnd len="sm" w="sm" type="none"/>
          </a:ln>
        </p:spPr>
      </p:cxnSp>
      <p:pic>
        <p:nvPicPr>
          <p:cNvPr id="388" name="Google Shape;388;p35"/>
          <p:cNvPicPr preferRelativeResize="0"/>
          <p:nvPr/>
        </p:nvPicPr>
        <p:blipFill rotWithShape="1">
          <a:blip r:embed="rId3">
            <a:alphaModFix/>
          </a:blip>
          <a:srcRect b="0" l="0" r="0" t="0"/>
          <a:stretch/>
        </p:blipFill>
        <p:spPr>
          <a:xfrm>
            <a:off x="10251201" y="6225731"/>
            <a:ext cx="1940809" cy="611644"/>
          </a:xfrm>
          <a:prstGeom prst="rect">
            <a:avLst/>
          </a:prstGeom>
          <a:noFill/>
          <a:ln>
            <a:noFill/>
          </a:ln>
        </p:spPr>
      </p:pic>
      <p:sp>
        <p:nvSpPr>
          <p:cNvPr id="389" name="Google Shape;389;p35"/>
          <p:cNvSpPr txBox="1"/>
          <p:nvPr/>
        </p:nvSpPr>
        <p:spPr>
          <a:xfrm>
            <a:off x="2560086" y="0"/>
            <a:ext cx="69072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chemeClr val="lt1"/>
                </a:solidFill>
                <a:latin typeface="Arial"/>
                <a:ea typeface="Arial"/>
                <a:cs typeface="Arial"/>
                <a:sym typeface="Arial"/>
              </a:rPr>
              <a:t>프로그램 상세 사양서</a:t>
            </a:r>
            <a:endParaRPr b="1" i="0" sz="2400" u="none" cap="none" strike="noStrike">
              <a:solidFill>
                <a:schemeClr val="lt1"/>
              </a:solidFill>
              <a:latin typeface="Arial"/>
              <a:ea typeface="Arial"/>
              <a:cs typeface="Arial"/>
              <a:sym typeface="Arial"/>
            </a:endParaRPr>
          </a:p>
        </p:txBody>
      </p:sp>
      <p:graphicFrame>
        <p:nvGraphicFramePr>
          <p:cNvPr id="390" name="Google Shape;390;p35"/>
          <p:cNvGraphicFramePr/>
          <p:nvPr/>
        </p:nvGraphicFramePr>
        <p:xfrm>
          <a:off x="0" y="404810"/>
          <a:ext cx="3000000" cy="3000000"/>
        </p:xfrm>
        <a:graphic>
          <a:graphicData uri="http://schemas.openxmlformats.org/drawingml/2006/table">
            <a:tbl>
              <a:tblPr bandRow="1" firstRow="1">
                <a:noFill/>
                <a:tableStyleId>{615FFB58-A1F3-498A-B8B1-625E8BE47116}</a:tableStyleId>
              </a:tblPr>
              <a:tblGrid>
                <a:gridCol w="1219200"/>
                <a:gridCol w="1219200"/>
                <a:gridCol w="1219200"/>
                <a:gridCol w="1219200"/>
                <a:gridCol w="1219200"/>
                <a:gridCol w="1219200"/>
                <a:gridCol w="1219200"/>
                <a:gridCol w="817400"/>
                <a:gridCol w="981775"/>
                <a:gridCol w="1858425"/>
              </a:tblGrid>
              <a:tr h="338900">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solidFill>
                            <a:schemeClr val="lt1"/>
                          </a:solidFill>
                        </a:rPr>
                        <a:t>기능/개요</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7">
                  <a:txBody>
                    <a:bodyPr/>
                    <a:lstStyle/>
                    <a:p>
                      <a:pPr indent="0" lvl="0" marL="0" rtl="0" algn="just">
                        <a:spcBef>
                          <a:spcPts val="0"/>
                        </a:spcBef>
                        <a:spcAft>
                          <a:spcPts val="0"/>
                        </a:spcAft>
                        <a:buClr>
                          <a:schemeClr val="dk1"/>
                        </a:buClr>
                        <a:buSzPts val="1100"/>
                        <a:buFont typeface="Arial"/>
                        <a:buNone/>
                      </a:pPr>
                      <a:r>
                        <a:rPr b="0" lang="ko-KR" sz="1100">
                          <a:solidFill>
                            <a:schemeClr val="dk1"/>
                          </a:solidFill>
                          <a:latin typeface="Malgun Gothic"/>
                          <a:ea typeface="Malgun Gothic"/>
                          <a:cs typeface="Malgun Gothic"/>
                          <a:sym typeface="Malgun Gothic"/>
                        </a:rPr>
                        <a:t>OData Service </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프로그램명</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0" lang="ko-KR" sz="1000">
                          <a:solidFill>
                            <a:schemeClr val="dk1"/>
                          </a:solidFill>
                        </a:rPr>
                        <a:t>ZGWB05_STO_PROCESS</a:t>
                      </a:r>
                      <a:endParaRPr b="0" sz="10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38900">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Spec작성자</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채지훈</a:t>
                      </a:r>
                      <a:endParaRPr sz="1200"/>
                    </a:p>
                    <a:p>
                      <a:pPr indent="0" lvl="0" marL="0" marR="0" rtl="0" algn="l">
                        <a:lnSpc>
                          <a:spcPct val="100000"/>
                        </a:lnSpc>
                        <a:spcBef>
                          <a:spcPts val="0"/>
                        </a:spcBef>
                        <a:spcAft>
                          <a:spcPts val="0"/>
                        </a:spcAft>
                        <a:buClr>
                          <a:srgbClr val="000000"/>
                        </a:buClr>
                        <a:buSzPts val="1200"/>
                        <a:buFont typeface="Arial"/>
                        <a:buNone/>
                      </a:pPr>
                      <a:r>
                        <a:t/>
                      </a:r>
                      <a:endParaRPr sz="12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작성일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2022-04-22</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개발자</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채지훈</a:t>
                      </a:r>
                      <a:endParaRPr sz="1200"/>
                    </a:p>
                    <a:p>
                      <a:pPr indent="0" lvl="0" marL="0" marR="0" rtl="0" algn="l">
                        <a:lnSpc>
                          <a:spcPct val="100000"/>
                        </a:lnSpc>
                        <a:spcBef>
                          <a:spcPts val="0"/>
                        </a:spcBef>
                        <a:spcAft>
                          <a:spcPts val="0"/>
                        </a:spcAft>
                        <a:buClr>
                          <a:srgbClr val="000000"/>
                        </a:buClr>
                        <a:buSzPts val="1200"/>
                        <a:buFont typeface="Arial"/>
                        <a:buNone/>
                      </a:pPr>
                      <a:r>
                        <a:t/>
                      </a:r>
                      <a:endParaRPr b="1" sz="1200">
                        <a:solidFill>
                          <a:schemeClr val="lt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개발완료일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04.13</a:t>
                      </a:r>
                      <a:endParaRPr sz="1200" u="none" cap="none" strike="noStrike">
                        <a:solidFill>
                          <a:schemeClr val="lt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a:t>
                      </a:r>
                      <a:r>
                        <a:rPr b="1" lang="ko-KR" sz="1200">
                          <a:solidFill>
                            <a:schemeClr val="lt1"/>
                          </a:solidFill>
                        </a:rPr>
                        <a:t>분야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a:t>SAP GateWay </a:t>
                      </a:r>
                      <a:endParaRPr sz="1200"/>
                    </a:p>
                    <a:p>
                      <a:pPr indent="0" lvl="0" marL="0" marR="0" rtl="0" algn="l">
                        <a:lnSpc>
                          <a:spcPct val="100000"/>
                        </a:lnSpc>
                        <a:spcBef>
                          <a:spcPts val="0"/>
                        </a:spcBef>
                        <a:spcAft>
                          <a:spcPts val="0"/>
                        </a:spcAft>
                        <a:buClr>
                          <a:srgbClr val="000000"/>
                        </a:buClr>
                        <a:buSzPts val="1200"/>
                        <a:buFont typeface="Arial"/>
                        <a:buNone/>
                      </a:pPr>
                      <a:r>
                        <a:rPr lang="ko-KR" sz="1200"/>
                        <a:t>OData Service</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pic>
        <p:nvPicPr>
          <p:cNvPr id="391" name="Google Shape;391;p35"/>
          <p:cNvPicPr preferRelativeResize="0"/>
          <p:nvPr/>
        </p:nvPicPr>
        <p:blipFill>
          <a:blip r:embed="rId4">
            <a:alphaModFix/>
          </a:blip>
          <a:stretch>
            <a:fillRect/>
          </a:stretch>
        </p:blipFill>
        <p:spPr>
          <a:xfrm>
            <a:off x="745079" y="1662000"/>
            <a:ext cx="1890425" cy="4072626"/>
          </a:xfrm>
          <a:prstGeom prst="rect">
            <a:avLst/>
          </a:prstGeom>
          <a:noFill/>
          <a:ln>
            <a:noFill/>
          </a:ln>
        </p:spPr>
      </p:pic>
      <p:pic>
        <p:nvPicPr>
          <p:cNvPr id="392" name="Google Shape;392;p35"/>
          <p:cNvPicPr preferRelativeResize="0"/>
          <p:nvPr/>
        </p:nvPicPr>
        <p:blipFill>
          <a:blip r:embed="rId5">
            <a:alphaModFix/>
          </a:blip>
          <a:stretch>
            <a:fillRect/>
          </a:stretch>
        </p:blipFill>
        <p:spPr>
          <a:xfrm>
            <a:off x="2679450" y="1662000"/>
            <a:ext cx="1890426" cy="4491275"/>
          </a:xfrm>
          <a:prstGeom prst="rect">
            <a:avLst/>
          </a:prstGeom>
          <a:noFill/>
          <a:ln>
            <a:noFill/>
          </a:ln>
        </p:spPr>
      </p:pic>
      <p:pic>
        <p:nvPicPr>
          <p:cNvPr id="393" name="Google Shape;393;p35"/>
          <p:cNvPicPr preferRelativeResize="0"/>
          <p:nvPr/>
        </p:nvPicPr>
        <p:blipFill>
          <a:blip r:embed="rId6">
            <a:alphaModFix/>
          </a:blip>
          <a:stretch>
            <a:fillRect/>
          </a:stretch>
        </p:blipFill>
        <p:spPr>
          <a:xfrm>
            <a:off x="6204350" y="1721050"/>
            <a:ext cx="4972300" cy="3580050"/>
          </a:xfrm>
          <a:prstGeom prst="rect">
            <a:avLst/>
          </a:prstGeom>
          <a:noFill/>
          <a:ln>
            <a:noFill/>
          </a:ln>
        </p:spPr>
      </p:pic>
    </p:spTree>
  </p:cSld>
  <p:clrMapOvr>
    <a:masterClrMapping/>
  </p:clrMapOvr>
  <p:transition spd="slow">
    <p:push/>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486D"/>
        </a:solidFill>
      </p:bgPr>
    </p:bg>
    <p:spTree>
      <p:nvGrpSpPr>
        <p:cNvPr id="398" name="Shape 398"/>
        <p:cNvGrpSpPr/>
        <p:nvPr/>
      </p:nvGrpSpPr>
      <p:grpSpPr>
        <a:xfrm>
          <a:off x="0" y="0"/>
          <a:ext cx="0" cy="0"/>
          <a:chOff x="0" y="0"/>
          <a:chExt cx="0" cy="0"/>
        </a:xfrm>
      </p:grpSpPr>
      <p:graphicFrame>
        <p:nvGraphicFramePr>
          <p:cNvPr id="399" name="Google Shape;399;p36"/>
          <p:cNvGraphicFramePr/>
          <p:nvPr/>
        </p:nvGraphicFramePr>
        <p:xfrm>
          <a:off x="0" y="1200913"/>
          <a:ext cx="3000000" cy="3000000"/>
        </p:xfrm>
        <a:graphic>
          <a:graphicData uri="http://schemas.openxmlformats.org/drawingml/2006/table">
            <a:tbl>
              <a:tblPr bandRow="1" firstRow="1">
                <a:noFill/>
                <a:tableStyleId>{615FFB58-A1F3-498A-B8B1-625E8BE47116}</a:tableStyleId>
              </a:tblPr>
              <a:tblGrid>
                <a:gridCol w="6096000"/>
                <a:gridCol w="6096000"/>
              </a:tblGrid>
              <a:tr h="311900">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스토리보드</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ko-KR"/>
                        <a:t>Method</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688575">
                <a:tc>
                  <a:txBody>
                    <a:bodyPr/>
                    <a:lstStyle/>
                    <a:p>
                      <a:pPr indent="0" lvl="0" marL="0" rtl="0" algn="l">
                        <a:spcBef>
                          <a:spcPts val="0"/>
                        </a:spcBef>
                        <a:spcAft>
                          <a:spcPts val="0"/>
                        </a:spcAft>
                        <a:buNone/>
                      </a:pPr>
                      <a:r>
                        <a:t/>
                      </a:r>
                      <a:endParaRPr b="1" sz="900">
                        <a:latin typeface="Malgun Gothic"/>
                        <a:ea typeface="Malgun Gothic"/>
                        <a:cs typeface="Malgun Gothic"/>
                        <a:sym typeface="Malgun Gothic"/>
                      </a:endParaRPr>
                    </a:p>
                    <a:p>
                      <a:pPr indent="0" lvl="0" marL="0" rtl="0" algn="l">
                        <a:spcBef>
                          <a:spcPts val="0"/>
                        </a:spcBef>
                        <a:spcAft>
                          <a:spcPts val="0"/>
                        </a:spcAft>
                        <a:buNone/>
                      </a:pPr>
                      <a:r>
                        <a:t/>
                      </a:r>
                      <a:endParaRPr b="1" sz="900">
                        <a:latin typeface="Malgun Gothic"/>
                        <a:ea typeface="Malgun Gothic"/>
                        <a:cs typeface="Malgun Gothic"/>
                        <a:sym typeface="Malgun Gothic"/>
                      </a:endParaRPr>
                    </a:p>
                    <a:p>
                      <a:pPr indent="0" lvl="0" marL="0" rtl="0" algn="l">
                        <a:spcBef>
                          <a:spcPts val="0"/>
                        </a:spcBef>
                        <a:spcAft>
                          <a:spcPts val="0"/>
                        </a:spcAft>
                        <a:buNone/>
                      </a:pPr>
                      <a:r>
                        <a:t/>
                      </a:r>
                      <a:endParaRPr b="1" sz="900">
                        <a:latin typeface="Malgun Gothic"/>
                        <a:ea typeface="Malgun Gothic"/>
                        <a:cs typeface="Malgun Gothic"/>
                        <a:sym typeface="Malgun Gothic"/>
                      </a:endParaRPr>
                    </a:p>
                    <a:p>
                      <a:pPr indent="0" lvl="0" marL="457200" rtl="0" algn="l">
                        <a:spcBef>
                          <a:spcPts val="0"/>
                        </a:spcBef>
                        <a:spcAft>
                          <a:spcPts val="0"/>
                        </a:spcAft>
                        <a:buNone/>
                      </a:pPr>
                      <a:r>
                        <a:t/>
                      </a:r>
                      <a:endParaRPr b="1" sz="1300">
                        <a:latin typeface="Malgun Gothic"/>
                        <a:ea typeface="Malgun Gothic"/>
                        <a:cs typeface="Malgun Gothic"/>
                        <a:sym typeface="Malgun Gothic"/>
                      </a:endParaRPr>
                    </a:p>
                    <a:p>
                      <a:pPr indent="0" lvl="0" marL="457200" rtl="0" algn="l">
                        <a:spcBef>
                          <a:spcPts val="0"/>
                        </a:spcBef>
                        <a:spcAft>
                          <a:spcPts val="0"/>
                        </a:spcAft>
                        <a:buNone/>
                      </a:pPr>
                      <a:r>
                        <a:t/>
                      </a:r>
                      <a:endParaRPr b="1" sz="1300">
                        <a:latin typeface="Malgun Gothic"/>
                        <a:ea typeface="Malgun Gothic"/>
                        <a:cs typeface="Malgun Gothic"/>
                        <a:sym typeface="Malgun Gothic"/>
                      </a:endParaRPr>
                    </a:p>
                    <a:p>
                      <a:pPr indent="0" lvl="0" marL="457200" rtl="0" algn="l">
                        <a:spcBef>
                          <a:spcPts val="0"/>
                        </a:spcBef>
                        <a:spcAft>
                          <a:spcPts val="0"/>
                        </a:spcAft>
                        <a:buNone/>
                      </a:pPr>
                      <a:r>
                        <a:t/>
                      </a:r>
                      <a:endParaRPr b="1" sz="1300">
                        <a:latin typeface="Malgun Gothic"/>
                        <a:ea typeface="Malgun Gothic"/>
                        <a:cs typeface="Malgun Gothic"/>
                        <a:sym typeface="Malgun Gothic"/>
                      </a:endParaRPr>
                    </a:p>
                    <a:p>
                      <a:pPr indent="0" lvl="0" marL="457200" rtl="0" algn="l">
                        <a:spcBef>
                          <a:spcPts val="0"/>
                        </a:spcBef>
                        <a:spcAft>
                          <a:spcPts val="0"/>
                        </a:spcAft>
                        <a:buNone/>
                      </a:pPr>
                      <a:r>
                        <a:t/>
                      </a:r>
                      <a:endParaRPr b="1" sz="1300">
                        <a:latin typeface="Malgun Gothic"/>
                        <a:ea typeface="Malgun Gothic"/>
                        <a:cs typeface="Malgun Gothic"/>
                        <a:sym typeface="Malgun Gothic"/>
                      </a:endParaRPr>
                    </a:p>
                    <a:p>
                      <a:pPr indent="0" lvl="0" marL="457200" rtl="0" algn="l">
                        <a:spcBef>
                          <a:spcPts val="0"/>
                        </a:spcBef>
                        <a:spcAft>
                          <a:spcPts val="0"/>
                        </a:spcAft>
                        <a:buNone/>
                      </a:pPr>
                      <a:r>
                        <a:t/>
                      </a:r>
                      <a:endParaRPr sz="1100"/>
                    </a:p>
                    <a:p>
                      <a:pPr indent="0" lvl="0" marL="457200" rtl="0" algn="l">
                        <a:spcBef>
                          <a:spcPts val="0"/>
                        </a:spcBef>
                        <a:spcAft>
                          <a:spcPts val="0"/>
                        </a:spcAft>
                        <a:buNone/>
                      </a:pPr>
                      <a:r>
                        <a:t/>
                      </a:r>
                      <a:endParaRPr b="1" sz="1300">
                        <a:latin typeface="Malgun Gothic"/>
                        <a:ea typeface="Malgun Gothic"/>
                        <a:cs typeface="Malgun Gothic"/>
                        <a:sym typeface="Malgun Gothic"/>
                      </a:endParaRPr>
                    </a:p>
                    <a:p>
                      <a:pPr indent="0" lvl="0" marL="457200" rtl="0" algn="l">
                        <a:spcBef>
                          <a:spcPts val="0"/>
                        </a:spcBef>
                        <a:spcAft>
                          <a:spcPts val="0"/>
                        </a:spcAft>
                        <a:buNone/>
                      </a:pPr>
                      <a:r>
                        <a:t/>
                      </a:r>
                      <a:endParaRPr b="1" sz="1300">
                        <a:latin typeface="Malgun Gothic"/>
                        <a:ea typeface="Malgun Gothic"/>
                        <a:cs typeface="Malgun Gothic"/>
                        <a:sym typeface="Malgun Gothic"/>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t/>
                      </a:r>
                      <a:endParaRPr sz="11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cxnSp>
        <p:nvCxnSpPr>
          <p:cNvPr id="400" name="Google Shape;400;p36"/>
          <p:cNvCxnSpPr/>
          <p:nvPr/>
        </p:nvCxnSpPr>
        <p:spPr>
          <a:xfrm>
            <a:off x="0" y="6225715"/>
            <a:ext cx="12192000" cy="0"/>
          </a:xfrm>
          <a:prstGeom prst="straightConnector1">
            <a:avLst/>
          </a:prstGeom>
          <a:noFill/>
          <a:ln cap="flat" cmpd="sng" w="9525">
            <a:solidFill>
              <a:schemeClr val="lt1"/>
            </a:solidFill>
            <a:prstDash val="solid"/>
            <a:round/>
            <a:headEnd len="sm" w="sm" type="none"/>
            <a:tailEnd len="sm" w="sm" type="none"/>
          </a:ln>
        </p:spPr>
      </p:cxnSp>
      <p:pic>
        <p:nvPicPr>
          <p:cNvPr id="401" name="Google Shape;401;p36"/>
          <p:cNvPicPr preferRelativeResize="0"/>
          <p:nvPr/>
        </p:nvPicPr>
        <p:blipFill rotWithShape="1">
          <a:blip r:embed="rId3">
            <a:alphaModFix/>
          </a:blip>
          <a:srcRect b="0" l="0" r="0" t="0"/>
          <a:stretch/>
        </p:blipFill>
        <p:spPr>
          <a:xfrm>
            <a:off x="10251201" y="6225731"/>
            <a:ext cx="1940809" cy="611644"/>
          </a:xfrm>
          <a:prstGeom prst="rect">
            <a:avLst/>
          </a:prstGeom>
          <a:noFill/>
          <a:ln>
            <a:noFill/>
          </a:ln>
        </p:spPr>
      </p:pic>
      <p:sp>
        <p:nvSpPr>
          <p:cNvPr id="402" name="Google Shape;402;p36"/>
          <p:cNvSpPr txBox="1"/>
          <p:nvPr/>
        </p:nvSpPr>
        <p:spPr>
          <a:xfrm>
            <a:off x="2560086" y="0"/>
            <a:ext cx="69072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chemeClr val="lt1"/>
                </a:solidFill>
                <a:latin typeface="Arial"/>
                <a:ea typeface="Arial"/>
                <a:cs typeface="Arial"/>
                <a:sym typeface="Arial"/>
              </a:rPr>
              <a:t>프로그램 상세 사양서</a:t>
            </a:r>
            <a:endParaRPr b="1" i="0" sz="2400" u="none" cap="none" strike="noStrike">
              <a:solidFill>
                <a:schemeClr val="lt1"/>
              </a:solidFill>
              <a:latin typeface="Arial"/>
              <a:ea typeface="Arial"/>
              <a:cs typeface="Arial"/>
              <a:sym typeface="Arial"/>
            </a:endParaRPr>
          </a:p>
        </p:txBody>
      </p:sp>
      <p:graphicFrame>
        <p:nvGraphicFramePr>
          <p:cNvPr id="403" name="Google Shape;403;p36"/>
          <p:cNvGraphicFramePr/>
          <p:nvPr/>
        </p:nvGraphicFramePr>
        <p:xfrm>
          <a:off x="0" y="404810"/>
          <a:ext cx="3000000" cy="3000000"/>
        </p:xfrm>
        <a:graphic>
          <a:graphicData uri="http://schemas.openxmlformats.org/drawingml/2006/table">
            <a:tbl>
              <a:tblPr bandRow="1" firstRow="1">
                <a:noFill/>
                <a:tableStyleId>{615FFB58-A1F3-498A-B8B1-625E8BE47116}</a:tableStyleId>
              </a:tblPr>
              <a:tblGrid>
                <a:gridCol w="1219200"/>
                <a:gridCol w="1219200"/>
                <a:gridCol w="1219200"/>
                <a:gridCol w="1219200"/>
                <a:gridCol w="1219200"/>
                <a:gridCol w="1219200"/>
                <a:gridCol w="1219200"/>
                <a:gridCol w="817400"/>
                <a:gridCol w="981775"/>
                <a:gridCol w="1858425"/>
              </a:tblGrid>
              <a:tr h="338900">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solidFill>
                            <a:schemeClr val="lt1"/>
                          </a:solidFill>
                        </a:rPr>
                        <a:t>기능/개요</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7">
                  <a:txBody>
                    <a:bodyPr/>
                    <a:lstStyle/>
                    <a:p>
                      <a:pPr indent="0" lvl="0" marL="0" rtl="0" algn="just">
                        <a:spcBef>
                          <a:spcPts val="0"/>
                        </a:spcBef>
                        <a:spcAft>
                          <a:spcPts val="0"/>
                        </a:spcAft>
                        <a:buClr>
                          <a:schemeClr val="dk1"/>
                        </a:buClr>
                        <a:buSzPts val="1100"/>
                        <a:buFont typeface="Arial"/>
                        <a:buNone/>
                      </a:pPr>
                      <a:r>
                        <a:rPr b="0" lang="ko-KR" sz="1100">
                          <a:solidFill>
                            <a:schemeClr val="dk1"/>
                          </a:solidFill>
                          <a:latin typeface="Malgun Gothic"/>
                          <a:ea typeface="Malgun Gothic"/>
                          <a:cs typeface="Malgun Gothic"/>
                          <a:sym typeface="Malgun Gothic"/>
                        </a:rPr>
                        <a:t>OData Service for Dynamic Tiles</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프로그램명</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0" lang="ko-KR" sz="1000">
                          <a:solidFill>
                            <a:schemeClr val="dk1"/>
                          </a:solidFill>
                        </a:rPr>
                        <a:t>ZGWB05_STO_PROCESS</a:t>
                      </a:r>
                      <a:endParaRPr b="0" sz="10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38900">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Spec작성자</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채지훈</a:t>
                      </a:r>
                      <a:endParaRPr sz="1200"/>
                    </a:p>
                    <a:p>
                      <a:pPr indent="0" lvl="0" marL="0" marR="0" rtl="0" algn="l">
                        <a:lnSpc>
                          <a:spcPct val="100000"/>
                        </a:lnSpc>
                        <a:spcBef>
                          <a:spcPts val="0"/>
                        </a:spcBef>
                        <a:spcAft>
                          <a:spcPts val="0"/>
                        </a:spcAft>
                        <a:buClr>
                          <a:srgbClr val="000000"/>
                        </a:buClr>
                        <a:buSzPts val="1200"/>
                        <a:buFont typeface="Arial"/>
                        <a:buNone/>
                      </a:pPr>
                      <a:r>
                        <a:t/>
                      </a:r>
                      <a:endParaRPr sz="12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작성일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2022-04-22</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개발자</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채지훈</a:t>
                      </a:r>
                      <a:endParaRPr sz="1200"/>
                    </a:p>
                    <a:p>
                      <a:pPr indent="0" lvl="0" marL="0" marR="0" rtl="0" algn="l">
                        <a:lnSpc>
                          <a:spcPct val="100000"/>
                        </a:lnSpc>
                        <a:spcBef>
                          <a:spcPts val="0"/>
                        </a:spcBef>
                        <a:spcAft>
                          <a:spcPts val="0"/>
                        </a:spcAft>
                        <a:buClr>
                          <a:srgbClr val="000000"/>
                        </a:buClr>
                        <a:buSzPts val="1200"/>
                        <a:buFont typeface="Arial"/>
                        <a:buNone/>
                      </a:pPr>
                      <a:r>
                        <a:t/>
                      </a:r>
                      <a:endParaRPr b="1" sz="1200">
                        <a:solidFill>
                          <a:schemeClr val="lt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개발완료일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04.14</a:t>
                      </a:r>
                      <a:endParaRPr sz="1200" u="none" cap="none" strike="noStrike">
                        <a:solidFill>
                          <a:schemeClr val="lt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a:t>
                      </a:r>
                      <a:r>
                        <a:rPr b="1" lang="ko-KR" sz="1200">
                          <a:solidFill>
                            <a:schemeClr val="lt1"/>
                          </a:solidFill>
                        </a:rPr>
                        <a:t>분야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a:t>SAP GateWay </a:t>
                      </a:r>
                      <a:endParaRPr sz="1200"/>
                    </a:p>
                    <a:p>
                      <a:pPr indent="0" lvl="0" marL="0" marR="0" rtl="0" algn="l">
                        <a:lnSpc>
                          <a:spcPct val="100000"/>
                        </a:lnSpc>
                        <a:spcBef>
                          <a:spcPts val="0"/>
                        </a:spcBef>
                        <a:spcAft>
                          <a:spcPts val="0"/>
                        </a:spcAft>
                        <a:buClr>
                          <a:srgbClr val="000000"/>
                        </a:buClr>
                        <a:buSzPts val="1200"/>
                        <a:buFont typeface="Arial"/>
                        <a:buNone/>
                      </a:pPr>
                      <a:r>
                        <a:rPr lang="ko-KR" sz="1200"/>
                        <a:t>OData Service</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pic>
        <p:nvPicPr>
          <p:cNvPr id="404" name="Google Shape;404;p36"/>
          <p:cNvPicPr preferRelativeResize="0"/>
          <p:nvPr/>
        </p:nvPicPr>
        <p:blipFill>
          <a:blip r:embed="rId4">
            <a:alphaModFix/>
          </a:blip>
          <a:stretch>
            <a:fillRect/>
          </a:stretch>
        </p:blipFill>
        <p:spPr>
          <a:xfrm>
            <a:off x="76200" y="2502775"/>
            <a:ext cx="5953125" cy="1062650"/>
          </a:xfrm>
          <a:prstGeom prst="rect">
            <a:avLst/>
          </a:prstGeom>
          <a:noFill/>
          <a:ln>
            <a:noFill/>
          </a:ln>
        </p:spPr>
      </p:pic>
      <p:pic>
        <p:nvPicPr>
          <p:cNvPr id="405" name="Google Shape;405;p36"/>
          <p:cNvPicPr preferRelativeResize="0"/>
          <p:nvPr/>
        </p:nvPicPr>
        <p:blipFill>
          <a:blip r:embed="rId5">
            <a:alphaModFix/>
          </a:blip>
          <a:stretch>
            <a:fillRect/>
          </a:stretch>
        </p:blipFill>
        <p:spPr>
          <a:xfrm>
            <a:off x="6878525" y="1650750"/>
            <a:ext cx="3687000" cy="4404616"/>
          </a:xfrm>
          <a:prstGeom prst="rect">
            <a:avLst/>
          </a:prstGeom>
          <a:noFill/>
          <a:ln>
            <a:noFill/>
          </a:ln>
        </p:spPr>
      </p:pic>
    </p:spTree>
  </p:cSld>
  <p:clrMapOvr>
    <a:masterClrMapping/>
  </p:clrMapOvr>
  <p:transition spd="slow">
    <p:push/>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486D"/>
        </a:solidFill>
      </p:bgPr>
    </p:bg>
    <p:spTree>
      <p:nvGrpSpPr>
        <p:cNvPr id="410" name="Shape 410"/>
        <p:cNvGrpSpPr/>
        <p:nvPr/>
      </p:nvGrpSpPr>
      <p:grpSpPr>
        <a:xfrm>
          <a:off x="0" y="0"/>
          <a:ext cx="0" cy="0"/>
          <a:chOff x="0" y="0"/>
          <a:chExt cx="0" cy="0"/>
        </a:xfrm>
      </p:grpSpPr>
      <p:sp>
        <p:nvSpPr>
          <p:cNvPr id="411" name="Google Shape;411;p37"/>
          <p:cNvSpPr txBox="1"/>
          <p:nvPr/>
        </p:nvSpPr>
        <p:spPr>
          <a:xfrm>
            <a:off x="3988836" y="2508201"/>
            <a:ext cx="4214329" cy="83095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0" lang="ko-KR" sz="4800" u="none" cap="none" strike="noStrike">
                <a:solidFill>
                  <a:schemeClr val="lt1"/>
                </a:solidFill>
                <a:latin typeface="Malgun Gothic"/>
                <a:ea typeface="Malgun Gothic"/>
                <a:cs typeface="Malgun Gothic"/>
                <a:sym typeface="Malgun Gothic"/>
              </a:rPr>
              <a:t>감사합니다</a:t>
            </a:r>
            <a:endParaRPr b="0" i="0" sz="1800" u="none" cap="none" strike="noStrike">
              <a:solidFill>
                <a:srgbClr val="000000"/>
              </a:solidFill>
              <a:latin typeface="Dotumche"/>
              <a:ea typeface="Dotumche"/>
              <a:cs typeface="Dotumche"/>
              <a:sym typeface="Dotumche"/>
            </a:endParaRPr>
          </a:p>
        </p:txBody>
      </p:sp>
      <p:cxnSp>
        <p:nvCxnSpPr>
          <p:cNvPr id="412" name="Google Shape;412;p37"/>
          <p:cNvCxnSpPr/>
          <p:nvPr/>
        </p:nvCxnSpPr>
        <p:spPr>
          <a:xfrm>
            <a:off x="0" y="5949280"/>
            <a:ext cx="12192000" cy="0"/>
          </a:xfrm>
          <a:prstGeom prst="straightConnector1">
            <a:avLst/>
          </a:prstGeom>
          <a:noFill/>
          <a:ln cap="flat" cmpd="sng" w="9525">
            <a:solidFill>
              <a:schemeClr val="lt1"/>
            </a:solidFill>
            <a:prstDash val="solid"/>
            <a:round/>
            <a:headEnd len="sm" w="sm" type="none"/>
            <a:tailEnd len="sm" w="sm" type="none"/>
          </a:ln>
        </p:spPr>
      </p:cxnSp>
      <p:cxnSp>
        <p:nvCxnSpPr>
          <p:cNvPr id="413" name="Google Shape;413;p37"/>
          <p:cNvCxnSpPr/>
          <p:nvPr/>
        </p:nvCxnSpPr>
        <p:spPr>
          <a:xfrm>
            <a:off x="9624392" y="0"/>
            <a:ext cx="0" cy="5949280"/>
          </a:xfrm>
          <a:prstGeom prst="straightConnector1">
            <a:avLst/>
          </a:prstGeom>
          <a:noFill/>
          <a:ln cap="flat" cmpd="sng" w="9525">
            <a:solidFill>
              <a:schemeClr val="lt1"/>
            </a:solidFill>
            <a:prstDash val="solid"/>
            <a:round/>
            <a:headEnd len="sm" w="sm" type="none"/>
            <a:tailEnd len="sm" w="sm" type="none"/>
          </a:ln>
        </p:spPr>
      </p:cxnSp>
      <p:cxnSp>
        <p:nvCxnSpPr>
          <p:cNvPr id="414" name="Google Shape;414;p37"/>
          <p:cNvCxnSpPr/>
          <p:nvPr/>
        </p:nvCxnSpPr>
        <p:spPr>
          <a:xfrm>
            <a:off x="2423592" y="5949280"/>
            <a:ext cx="0" cy="913338"/>
          </a:xfrm>
          <a:prstGeom prst="straightConnector1">
            <a:avLst/>
          </a:prstGeom>
          <a:noFill/>
          <a:ln cap="flat" cmpd="sng" w="9525">
            <a:solidFill>
              <a:schemeClr val="lt1"/>
            </a:solidFill>
            <a:prstDash val="solid"/>
            <a:round/>
            <a:headEnd len="sm" w="sm" type="none"/>
            <a:tailEnd len="sm" w="sm" type="none"/>
          </a:ln>
        </p:spPr>
      </p:cxnSp>
      <p:pic>
        <p:nvPicPr>
          <p:cNvPr id="415" name="Google Shape;415;p37"/>
          <p:cNvPicPr preferRelativeResize="0"/>
          <p:nvPr/>
        </p:nvPicPr>
        <p:blipFill rotWithShape="1">
          <a:blip r:embed="rId3">
            <a:alphaModFix/>
          </a:blip>
          <a:srcRect b="0" l="0" r="0" t="0"/>
          <a:stretch/>
        </p:blipFill>
        <p:spPr>
          <a:xfrm>
            <a:off x="8727201" y="6016753"/>
            <a:ext cx="1940809" cy="84124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486D"/>
        </a:solidFill>
      </p:bgPr>
    </p:bg>
    <p:spTree>
      <p:nvGrpSpPr>
        <p:cNvPr id="96" name="Shape 96"/>
        <p:cNvGrpSpPr/>
        <p:nvPr/>
      </p:nvGrpSpPr>
      <p:grpSpPr>
        <a:xfrm>
          <a:off x="0" y="0"/>
          <a:ext cx="0" cy="0"/>
          <a:chOff x="0" y="0"/>
          <a:chExt cx="0" cy="0"/>
        </a:xfrm>
      </p:grpSpPr>
      <p:cxnSp>
        <p:nvCxnSpPr>
          <p:cNvPr id="97" name="Google Shape;97;p12"/>
          <p:cNvCxnSpPr/>
          <p:nvPr/>
        </p:nvCxnSpPr>
        <p:spPr>
          <a:xfrm>
            <a:off x="0" y="6119447"/>
            <a:ext cx="12192000" cy="0"/>
          </a:xfrm>
          <a:prstGeom prst="straightConnector1">
            <a:avLst/>
          </a:prstGeom>
          <a:noFill/>
          <a:ln cap="flat" cmpd="sng" w="9525">
            <a:solidFill>
              <a:schemeClr val="lt1"/>
            </a:solidFill>
            <a:prstDash val="solid"/>
            <a:round/>
            <a:headEnd len="sm" w="sm" type="none"/>
            <a:tailEnd len="sm" w="sm" type="none"/>
          </a:ln>
        </p:spPr>
      </p:cxnSp>
      <p:pic>
        <p:nvPicPr>
          <p:cNvPr id="98" name="Google Shape;98;p12"/>
          <p:cNvPicPr preferRelativeResize="0"/>
          <p:nvPr/>
        </p:nvPicPr>
        <p:blipFill rotWithShape="1">
          <a:blip r:embed="rId3">
            <a:alphaModFix/>
          </a:blip>
          <a:srcRect b="0" l="0" r="0" t="0"/>
          <a:stretch/>
        </p:blipFill>
        <p:spPr>
          <a:xfrm>
            <a:off x="10251201" y="6232823"/>
            <a:ext cx="1940809" cy="625177"/>
          </a:xfrm>
          <a:prstGeom prst="rect">
            <a:avLst/>
          </a:prstGeom>
          <a:noFill/>
          <a:ln>
            <a:noFill/>
          </a:ln>
        </p:spPr>
      </p:pic>
      <p:sp>
        <p:nvSpPr>
          <p:cNvPr id="99" name="Google Shape;99;p12"/>
          <p:cNvSpPr txBox="1"/>
          <p:nvPr/>
        </p:nvSpPr>
        <p:spPr>
          <a:xfrm>
            <a:off x="2642382" y="164513"/>
            <a:ext cx="6907236"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chemeClr val="lt1"/>
                </a:solidFill>
                <a:latin typeface="Arial"/>
                <a:ea typeface="Arial"/>
                <a:cs typeface="Arial"/>
                <a:sym typeface="Arial"/>
              </a:rPr>
              <a:t>개발 프로그램 리스트</a:t>
            </a:r>
            <a:endParaRPr b="0" i="0" sz="1400" u="none" cap="none" strike="noStrike">
              <a:solidFill>
                <a:srgbClr val="000000"/>
              </a:solidFill>
              <a:latin typeface="Arial"/>
              <a:ea typeface="Arial"/>
              <a:cs typeface="Arial"/>
              <a:sym typeface="Arial"/>
            </a:endParaRPr>
          </a:p>
        </p:txBody>
      </p:sp>
      <p:pic>
        <p:nvPicPr>
          <p:cNvPr id="100" name="Google Shape;100;p12"/>
          <p:cNvPicPr preferRelativeResize="0"/>
          <p:nvPr/>
        </p:nvPicPr>
        <p:blipFill rotWithShape="1">
          <a:blip r:embed="rId4">
            <a:alphaModFix/>
          </a:blip>
          <a:srcRect b="0" l="0" r="0" t="0"/>
          <a:stretch/>
        </p:blipFill>
        <p:spPr>
          <a:xfrm>
            <a:off x="152400" y="1121453"/>
            <a:ext cx="11887199" cy="4096219"/>
          </a:xfrm>
          <a:prstGeom prst="rect">
            <a:avLst/>
          </a:prstGeom>
          <a:noFill/>
          <a:ln>
            <a:noFill/>
          </a:ln>
        </p:spPr>
      </p:pic>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486D"/>
        </a:solidFill>
      </p:bgPr>
    </p:bg>
    <p:spTree>
      <p:nvGrpSpPr>
        <p:cNvPr id="105" name="Shape 105"/>
        <p:cNvGrpSpPr/>
        <p:nvPr/>
      </p:nvGrpSpPr>
      <p:grpSpPr>
        <a:xfrm>
          <a:off x="0" y="0"/>
          <a:ext cx="0" cy="0"/>
          <a:chOff x="0" y="0"/>
          <a:chExt cx="0" cy="0"/>
        </a:xfrm>
      </p:grpSpPr>
      <p:cxnSp>
        <p:nvCxnSpPr>
          <p:cNvPr id="106" name="Google Shape;106;p13"/>
          <p:cNvCxnSpPr/>
          <p:nvPr/>
        </p:nvCxnSpPr>
        <p:spPr>
          <a:xfrm>
            <a:off x="0" y="6079407"/>
            <a:ext cx="12192000" cy="0"/>
          </a:xfrm>
          <a:prstGeom prst="straightConnector1">
            <a:avLst/>
          </a:prstGeom>
          <a:noFill/>
          <a:ln cap="flat" cmpd="sng" w="9525">
            <a:solidFill>
              <a:schemeClr val="lt1"/>
            </a:solidFill>
            <a:prstDash val="solid"/>
            <a:round/>
            <a:headEnd len="sm" w="sm" type="none"/>
            <a:tailEnd len="sm" w="sm" type="none"/>
          </a:ln>
        </p:spPr>
      </p:cxnSp>
      <p:pic>
        <p:nvPicPr>
          <p:cNvPr id="107" name="Google Shape;107;p13"/>
          <p:cNvPicPr preferRelativeResize="0"/>
          <p:nvPr/>
        </p:nvPicPr>
        <p:blipFill rotWithShape="1">
          <a:blip r:embed="rId3">
            <a:alphaModFix/>
          </a:blip>
          <a:srcRect b="0" l="0" r="0" t="0"/>
          <a:stretch/>
        </p:blipFill>
        <p:spPr>
          <a:xfrm>
            <a:off x="10251201" y="6156647"/>
            <a:ext cx="1940809" cy="737553"/>
          </a:xfrm>
          <a:prstGeom prst="rect">
            <a:avLst/>
          </a:prstGeom>
          <a:noFill/>
          <a:ln>
            <a:noFill/>
          </a:ln>
        </p:spPr>
      </p:pic>
      <p:sp>
        <p:nvSpPr>
          <p:cNvPr id="108" name="Google Shape;108;p13"/>
          <p:cNvSpPr txBox="1"/>
          <p:nvPr/>
        </p:nvSpPr>
        <p:spPr>
          <a:xfrm>
            <a:off x="2642382" y="164513"/>
            <a:ext cx="6907236"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chemeClr val="lt1"/>
                </a:solidFill>
                <a:latin typeface="Arial"/>
                <a:ea typeface="Arial"/>
                <a:cs typeface="Arial"/>
                <a:sym typeface="Arial"/>
              </a:rPr>
              <a:t>개발 프로그램 리스트</a:t>
            </a:r>
            <a:endParaRPr b="0" i="0" sz="1400" u="none" cap="none" strike="noStrike">
              <a:solidFill>
                <a:srgbClr val="000000"/>
              </a:solidFill>
              <a:latin typeface="Arial"/>
              <a:ea typeface="Arial"/>
              <a:cs typeface="Arial"/>
              <a:sym typeface="Arial"/>
            </a:endParaRPr>
          </a:p>
        </p:txBody>
      </p:sp>
      <p:pic>
        <p:nvPicPr>
          <p:cNvPr id="109" name="Google Shape;109;p13"/>
          <p:cNvPicPr preferRelativeResize="0"/>
          <p:nvPr/>
        </p:nvPicPr>
        <p:blipFill rotWithShape="1">
          <a:blip r:embed="rId4">
            <a:alphaModFix/>
          </a:blip>
          <a:srcRect b="0" l="0" r="0" t="0"/>
          <a:stretch/>
        </p:blipFill>
        <p:spPr>
          <a:xfrm>
            <a:off x="152400" y="1017764"/>
            <a:ext cx="11887201" cy="1712264"/>
          </a:xfrm>
          <a:prstGeom prst="rect">
            <a:avLst/>
          </a:prstGeom>
          <a:noFill/>
          <a:ln>
            <a:noFill/>
          </a:ln>
        </p:spPr>
      </p:pic>
      <p:pic>
        <p:nvPicPr>
          <p:cNvPr id="110" name="Google Shape;110;p13"/>
          <p:cNvPicPr preferRelativeResize="0"/>
          <p:nvPr/>
        </p:nvPicPr>
        <p:blipFill rotWithShape="1">
          <a:blip r:embed="rId5">
            <a:alphaModFix/>
          </a:blip>
          <a:srcRect b="0" l="0" r="0" t="0"/>
          <a:stretch/>
        </p:blipFill>
        <p:spPr>
          <a:xfrm>
            <a:off x="152400" y="3045411"/>
            <a:ext cx="11887200" cy="1967221"/>
          </a:xfrm>
          <a:prstGeom prst="rect">
            <a:avLst/>
          </a:prstGeom>
          <a:noFill/>
          <a:ln>
            <a:noFill/>
          </a:ln>
        </p:spPr>
      </p:pic>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486D"/>
        </a:solidFill>
      </p:bgPr>
    </p:bg>
    <p:spTree>
      <p:nvGrpSpPr>
        <p:cNvPr id="115" name="Shape 115"/>
        <p:cNvGrpSpPr/>
        <p:nvPr/>
      </p:nvGrpSpPr>
      <p:grpSpPr>
        <a:xfrm>
          <a:off x="0" y="0"/>
          <a:ext cx="0" cy="0"/>
          <a:chOff x="0" y="0"/>
          <a:chExt cx="0" cy="0"/>
        </a:xfrm>
      </p:grpSpPr>
      <p:cxnSp>
        <p:nvCxnSpPr>
          <p:cNvPr id="116" name="Google Shape;116;p14"/>
          <p:cNvCxnSpPr/>
          <p:nvPr/>
        </p:nvCxnSpPr>
        <p:spPr>
          <a:xfrm>
            <a:off x="0" y="6225715"/>
            <a:ext cx="12192000" cy="0"/>
          </a:xfrm>
          <a:prstGeom prst="straightConnector1">
            <a:avLst/>
          </a:prstGeom>
          <a:noFill/>
          <a:ln cap="flat" cmpd="sng" w="9525">
            <a:solidFill>
              <a:schemeClr val="lt1"/>
            </a:solidFill>
            <a:prstDash val="solid"/>
            <a:round/>
            <a:headEnd len="sm" w="sm" type="none"/>
            <a:tailEnd len="sm" w="sm" type="none"/>
          </a:ln>
        </p:spPr>
      </p:cxnSp>
      <p:pic>
        <p:nvPicPr>
          <p:cNvPr id="117" name="Google Shape;117;p14"/>
          <p:cNvPicPr preferRelativeResize="0"/>
          <p:nvPr/>
        </p:nvPicPr>
        <p:blipFill rotWithShape="1">
          <a:blip r:embed="rId3">
            <a:alphaModFix/>
          </a:blip>
          <a:srcRect b="0" l="0" r="0" t="0"/>
          <a:stretch/>
        </p:blipFill>
        <p:spPr>
          <a:xfrm>
            <a:off x="10251201" y="6225731"/>
            <a:ext cx="1940809" cy="611644"/>
          </a:xfrm>
          <a:prstGeom prst="rect">
            <a:avLst/>
          </a:prstGeom>
          <a:noFill/>
          <a:ln>
            <a:noFill/>
          </a:ln>
        </p:spPr>
      </p:pic>
      <p:sp>
        <p:nvSpPr>
          <p:cNvPr id="118" name="Google Shape;118;p14"/>
          <p:cNvSpPr txBox="1"/>
          <p:nvPr/>
        </p:nvSpPr>
        <p:spPr>
          <a:xfrm>
            <a:off x="2560086" y="0"/>
            <a:ext cx="6907236"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chemeClr val="lt1"/>
                </a:solidFill>
                <a:latin typeface="Arial"/>
                <a:ea typeface="Arial"/>
                <a:cs typeface="Arial"/>
                <a:sym typeface="Arial"/>
              </a:rPr>
              <a:t>프로그램 상세 사양서</a:t>
            </a:r>
            <a:endParaRPr b="1" i="0" sz="2400" u="none" cap="none" strike="noStrike">
              <a:solidFill>
                <a:schemeClr val="lt1"/>
              </a:solidFill>
              <a:latin typeface="Arial"/>
              <a:ea typeface="Arial"/>
              <a:cs typeface="Arial"/>
              <a:sym typeface="Arial"/>
            </a:endParaRPr>
          </a:p>
        </p:txBody>
      </p:sp>
      <p:graphicFrame>
        <p:nvGraphicFramePr>
          <p:cNvPr id="119" name="Google Shape;119;p14"/>
          <p:cNvGraphicFramePr/>
          <p:nvPr/>
        </p:nvGraphicFramePr>
        <p:xfrm>
          <a:off x="0" y="404810"/>
          <a:ext cx="3000000" cy="3000000"/>
        </p:xfrm>
        <a:graphic>
          <a:graphicData uri="http://schemas.openxmlformats.org/drawingml/2006/table">
            <a:tbl>
              <a:tblPr bandRow="1" firstRow="1">
                <a:noFill/>
                <a:tableStyleId>{615FFB58-A1F3-498A-B8B1-625E8BE47116}</a:tableStyleId>
              </a:tblPr>
              <a:tblGrid>
                <a:gridCol w="1219200"/>
                <a:gridCol w="1219200"/>
                <a:gridCol w="1219200"/>
                <a:gridCol w="1219200"/>
                <a:gridCol w="1219200"/>
                <a:gridCol w="1219200"/>
                <a:gridCol w="970250"/>
                <a:gridCol w="1066350"/>
                <a:gridCol w="981775"/>
                <a:gridCol w="1858425"/>
              </a:tblGrid>
              <a:tr h="338900">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solidFill>
                            <a:schemeClr val="lt1"/>
                          </a:solidFill>
                        </a:rPr>
                        <a:t>기능/개요</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1200"/>
                        <a:buFont typeface="Arial"/>
                        <a:buNone/>
                      </a:pPr>
                      <a:r>
                        <a:rPr b="0" lang="ko-KR" sz="1200" u="none" cap="none" strike="noStrike">
                          <a:solidFill>
                            <a:schemeClr val="dk1"/>
                          </a:solidFill>
                        </a:rPr>
                        <a:t>발주오더 결재문서 생성(1)</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프로그램명</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0" lang="ko-KR" sz="1200" u="none" cap="none" strike="noStrike">
                          <a:solidFill>
                            <a:schemeClr val="dk1"/>
                          </a:solidFill>
                        </a:rPr>
                        <a:t>ZB05_CREATE_APV</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38900">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Spec작성자</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김수연</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작성일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2022.04.16</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개발자</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r</a:t>
                      </a:r>
                      <a:r>
                        <a:rPr lang="ko-KR" sz="1200" u="none" cap="none" strike="noStrike"/>
                        <a:t>김수연</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개발완료일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a:t>2022.03.29</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개발언어</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ABAP</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graphicFrame>
        <p:nvGraphicFramePr>
          <p:cNvPr id="120" name="Google Shape;120;p14"/>
          <p:cNvGraphicFramePr/>
          <p:nvPr/>
        </p:nvGraphicFramePr>
        <p:xfrm>
          <a:off x="0" y="1082588"/>
          <a:ext cx="3000000" cy="3000000"/>
        </p:xfrm>
        <a:graphic>
          <a:graphicData uri="http://schemas.openxmlformats.org/drawingml/2006/table">
            <a:tbl>
              <a:tblPr bandRow="1" firstRow="1">
                <a:noFill/>
                <a:tableStyleId>{615FFB58-A1F3-498A-B8B1-625E8BE47116}</a:tableStyleId>
              </a:tblPr>
              <a:tblGrid>
                <a:gridCol w="6096000"/>
                <a:gridCol w="6096000"/>
              </a:tblGrid>
              <a:tr h="311900">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스토리보드</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화면 레이아웃</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831225">
                <a:tc>
                  <a:txBody>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1. Application Toolbar 버튼</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ko-KR" sz="1400" u="none" cap="none" strike="noStrike"/>
                        <a:t>2. 검색조건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317500" lvl="0" marL="457200" marR="0" rtl="0" algn="l">
                        <a:lnSpc>
                          <a:spcPct val="100000"/>
                        </a:lnSpc>
                        <a:spcBef>
                          <a:spcPts val="0"/>
                        </a:spcBef>
                        <a:spcAft>
                          <a:spcPts val="0"/>
                        </a:spcAft>
                        <a:buClr>
                          <a:srgbClr val="000000"/>
                        </a:buClr>
                        <a:buSzPts val="1400"/>
                        <a:buFont typeface="Arial"/>
                        <a:buChar char="●"/>
                      </a:pPr>
                      <a:r>
                        <a:rPr lang="ko-KR" sz="1400" u="none" cap="none" strike="noStrike"/>
                        <a:t>공급업체 코드</a:t>
                      </a:r>
                      <a:endParaRPr sz="1400" u="none" cap="none" strike="noStrike"/>
                    </a:p>
                    <a:p>
                      <a:pPr indent="-317500" lvl="0" marL="457200" marR="0" rtl="0" algn="l">
                        <a:lnSpc>
                          <a:spcPct val="100000"/>
                        </a:lnSpc>
                        <a:spcBef>
                          <a:spcPts val="0"/>
                        </a:spcBef>
                        <a:spcAft>
                          <a:spcPts val="0"/>
                        </a:spcAft>
                        <a:buClr>
                          <a:srgbClr val="000000"/>
                        </a:buClr>
                        <a:buSzPts val="1400"/>
                        <a:buFont typeface="Arial"/>
                        <a:buChar char="●"/>
                      </a:pPr>
                      <a:r>
                        <a:rPr lang="ko-KR" sz="1400" u="none" cap="none" strike="noStrike"/>
                        <a:t>상품 코드</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ko-KR" sz="1400" u="none" cap="none" strike="noStrike"/>
                        <a:t>3. 기능</a:t>
                      </a:r>
                      <a:endParaRPr sz="1400" u="none" cap="none" strike="noStrike"/>
                    </a:p>
                    <a:p>
                      <a:pPr indent="-317500" lvl="0" marL="457200" marR="0" rtl="0" algn="l">
                        <a:lnSpc>
                          <a:spcPct val="100000"/>
                        </a:lnSpc>
                        <a:spcBef>
                          <a:spcPts val="0"/>
                        </a:spcBef>
                        <a:spcAft>
                          <a:spcPts val="0"/>
                        </a:spcAft>
                        <a:buClr>
                          <a:srgbClr val="000000"/>
                        </a:buClr>
                        <a:buSzPts val="1400"/>
                        <a:buFont typeface="Arial"/>
                        <a:buChar char="●"/>
                      </a:pPr>
                      <a:r>
                        <a:rPr lang="ko-KR" sz="1400" u="none" cap="none" strike="noStrike"/>
                        <a:t>조회 스크린 기능</a:t>
                      </a:r>
                      <a:endParaRPr sz="1400" u="none" cap="none" strike="noStrike"/>
                    </a:p>
                    <a:p>
                      <a:pPr indent="-317500" lvl="1" marL="1371600" marR="0" rtl="0" algn="l">
                        <a:lnSpc>
                          <a:spcPct val="100000"/>
                        </a:lnSpc>
                        <a:spcBef>
                          <a:spcPts val="0"/>
                        </a:spcBef>
                        <a:spcAft>
                          <a:spcPts val="0"/>
                        </a:spcAft>
                        <a:buClr>
                          <a:srgbClr val="000000"/>
                        </a:buClr>
                        <a:buSzPts val="1400"/>
                        <a:buFont typeface="Arial"/>
                        <a:buChar char="➢"/>
                      </a:pPr>
                      <a:r>
                        <a:rPr lang="ko-KR" sz="1400" u="none" cap="none" strike="noStrike"/>
                        <a:t>    Search Help 지원</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1371600" marR="0" rtl="0" algn="l">
                        <a:lnSpc>
                          <a:spcPct val="100000"/>
                        </a:lnSpc>
                        <a:spcBef>
                          <a:spcPts val="0"/>
                        </a:spcBef>
                        <a:spcAft>
                          <a:spcPts val="0"/>
                        </a:spcAft>
                        <a:buClr>
                          <a:srgbClr val="000000"/>
                        </a:buClr>
                        <a:buSzPts val="1400"/>
                        <a:buFont typeface="Arial"/>
                        <a:buNone/>
                      </a:pPr>
                      <a:r>
                        <a:rPr lang="ko-KR" sz="1400" u="none" cap="none" strike="noStrike"/>
                        <a:t>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ko-KR" sz="1100" u="none" cap="none" strike="noStrike"/>
                        <a:t>(검색조건 화면)</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ko-KR" sz="1100" u="none" cap="none" strike="noStrike"/>
                        <a:t>(실행 화면) </a:t>
                      </a:r>
                      <a:endParaRPr sz="11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pic>
        <p:nvPicPr>
          <p:cNvPr id="121" name="Google Shape;121;p14"/>
          <p:cNvPicPr preferRelativeResize="0"/>
          <p:nvPr/>
        </p:nvPicPr>
        <p:blipFill rotWithShape="1">
          <a:blip r:embed="rId4">
            <a:alphaModFix/>
          </a:blip>
          <a:srcRect b="0" l="0" r="0" t="0"/>
          <a:stretch/>
        </p:blipFill>
        <p:spPr>
          <a:xfrm>
            <a:off x="6096000" y="4150425"/>
            <a:ext cx="6095999" cy="2075299"/>
          </a:xfrm>
          <a:prstGeom prst="rect">
            <a:avLst/>
          </a:prstGeom>
          <a:noFill/>
          <a:ln>
            <a:noFill/>
          </a:ln>
        </p:spPr>
      </p:pic>
      <p:pic>
        <p:nvPicPr>
          <p:cNvPr id="122" name="Google Shape;122;p14"/>
          <p:cNvPicPr preferRelativeResize="0"/>
          <p:nvPr/>
        </p:nvPicPr>
        <p:blipFill rotWithShape="1">
          <a:blip r:embed="rId5">
            <a:alphaModFix/>
          </a:blip>
          <a:srcRect b="0" l="0" r="0" t="0"/>
          <a:stretch/>
        </p:blipFill>
        <p:spPr>
          <a:xfrm>
            <a:off x="6096000" y="1688725"/>
            <a:ext cx="6096000" cy="2190750"/>
          </a:xfrm>
          <a:prstGeom prst="rect">
            <a:avLst/>
          </a:prstGeom>
          <a:noFill/>
          <a:ln>
            <a:noFill/>
          </a:ln>
        </p:spPr>
      </p:pic>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486D"/>
        </a:solidFill>
      </p:bgPr>
    </p:bg>
    <p:spTree>
      <p:nvGrpSpPr>
        <p:cNvPr id="127" name="Shape 127"/>
        <p:cNvGrpSpPr/>
        <p:nvPr/>
      </p:nvGrpSpPr>
      <p:grpSpPr>
        <a:xfrm>
          <a:off x="0" y="0"/>
          <a:ext cx="0" cy="0"/>
          <a:chOff x="0" y="0"/>
          <a:chExt cx="0" cy="0"/>
        </a:xfrm>
      </p:grpSpPr>
      <p:cxnSp>
        <p:nvCxnSpPr>
          <p:cNvPr id="128" name="Google Shape;128;p15"/>
          <p:cNvCxnSpPr/>
          <p:nvPr/>
        </p:nvCxnSpPr>
        <p:spPr>
          <a:xfrm>
            <a:off x="0" y="6225715"/>
            <a:ext cx="12192000" cy="0"/>
          </a:xfrm>
          <a:prstGeom prst="straightConnector1">
            <a:avLst/>
          </a:prstGeom>
          <a:noFill/>
          <a:ln cap="flat" cmpd="sng" w="9525">
            <a:solidFill>
              <a:schemeClr val="lt1"/>
            </a:solidFill>
            <a:prstDash val="solid"/>
            <a:round/>
            <a:headEnd len="sm" w="sm" type="none"/>
            <a:tailEnd len="sm" w="sm" type="none"/>
          </a:ln>
        </p:spPr>
      </p:cxnSp>
      <p:pic>
        <p:nvPicPr>
          <p:cNvPr id="129" name="Google Shape;129;p15"/>
          <p:cNvPicPr preferRelativeResize="0"/>
          <p:nvPr/>
        </p:nvPicPr>
        <p:blipFill rotWithShape="1">
          <a:blip r:embed="rId3">
            <a:alphaModFix/>
          </a:blip>
          <a:srcRect b="0" l="0" r="0" t="0"/>
          <a:stretch/>
        </p:blipFill>
        <p:spPr>
          <a:xfrm>
            <a:off x="10251201" y="6212056"/>
            <a:ext cx="1940809" cy="611644"/>
          </a:xfrm>
          <a:prstGeom prst="rect">
            <a:avLst/>
          </a:prstGeom>
          <a:noFill/>
          <a:ln>
            <a:noFill/>
          </a:ln>
        </p:spPr>
      </p:pic>
      <p:sp>
        <p:nvSpPr>
          <p:cNvPr id="130" name="Google Shape;130;p15"/>
          <p:cNvSpPr txBox="1"/>
          <p:nvPr/>
        </p:nvSpPr>
        <p:spPr>
          <a:xfrm>
            <a:off x="2560086" y="0"/>
            <a:ext cx="69072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chemeClr val="lt1"/>
                </a:solidFill>
                <a:latin typeface="Arial"/>
                <a:ea typeface="Arial"/>
                <a:cs typeface="Arial"/>
                <a:sym typeface="Arial"/>
              </a:rPr>
              <a:t>프로그램 상세 사양서</a:t>
            </a:r>
            <a:endParaRPr b="1" i="0" sz="2400" u="none" cap="none" strike="noStrike">
              <a:solidFill>
                <a:schemeClr val="lt1"/>
              </a:solidFill>
              <a:latin typeface="Arial"/>
              <a:ea typeface="Arial"/>
              <a:cs typeface="Arial"/>
              <a:sym typeface="Arial"/>
            </a:endParaRPr>
          </a:p>
        </p:txBody>
      </p:sp>
      <p:graphicFrame>
        <p:nvGraphicFramePr>
          <p:cNvPr id="131" name="Google Shape;131;p15"/>
          <p:cNvGraphicFramePr/>
          <p:nvPr/>
        </p:nvGraphicFramePr>
        <p:xfrm>
          <a:off x="0" y="404810"/>
          <a:ext cx="3000000" cy="3000000"/>
        </p:xfrm>
        <a:graphic>
          <a:graphicData uri="http://schemas.openxmlformats.org/drawingml/2006/table">
            <a:tbl>
              <a:tblPr bandRow="1" firstRow="1">
                <a:noFill/>
                <a:tableStyleId>{615FFB58-A1F3-498A-B8B1-625E8BE47116}</a:tableStyleId>
              </a:tblPr>
              <a:tblGrid>
                <a:gridCol w="1219200"/>
                <a:gridCol w="1219200"/>
                <a:gridCol w="1219200"/>
                <a:gridCol w="1219200"/>
                <a:gridCol w="1219200"/>
                <a:gridCol w="1219200"/>
                <a:gridCol w="976325"/>
                <a:gridCol w="1060275"/>
                <a:gridCol w="981775"/>
                <a:gridCol w="1858425"/>
              </a:tblGrid>
              <a:tr h="338900">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solidFill>
                            <a:schemeClr val="lt1"/>
                          </a:solidFill>
                        </a:rPr>
                        <a:t>기능/개요</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1200"/>
                        <a:buFont typeface="Arial"/>
                        <a:buNone/>
                      </a:pPr>
                      <a:r>
                        <a:rPr b="0" lang="ko-KR" sz="1200" u="none" cap="none" strike="noStrike">
                          <a:solidFill>
                            <a:schemeClr val="dk1"/>
                          </a:solidFill>
                        </a:rPr>
                        <a:t>발주오더 결재문서 생성(2)</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프로그램명</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0" lang="ko-KR" sz="1200" u="none" cap="none" strike="noStrike">
                          <a:solidFill>
                            <a:schemeClr val="dk1"/>
                          </a:solidFill>
                        </a:rPr>
                        <a:t>ZB05_CREATE_APV</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38900">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Spec작성자</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김수연</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작성일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2022.04.16</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개발자</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r</a:t>
                      </a:r>
                      <a:r>
                        <a:rPr lang="ko-KR" sz="1200" u="none" cap="none" strike="noStrike"/>
                        <a:t>김수연</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개발완료일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a:t>2022.03.29</a:t>
                      </a:r>
                      <a:r>
                        <a:rPr lang="ko-KR" sz="1200" u="none" cap="none" strike="noStrike">
                          <a:solidFill>
                            <a:schemeClr val="lt1"/>
                          </a:solidFill>
                        </a:rPr>
                        <a:t>04.04.01</a:t>
                      </a:r>
                      <a:endParaRPr sz="1200" u="none" cap="none" strike="noStrike">
                        <a:solidFill>
                          <a:schemeClr val="lt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개발언어</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ABAP</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graphicFrame>
        <p:nvGraphicFramePr>
          <p:cNvPr id="132" name="Google Shape;132;p15"/>
          <p:cNvGraphicFramePr/>
          <p:nvPr/>
        </p:nvGraphicFramePr>
        <p:xfrm>
          <a:off x="0" y="1082588"/>
          <a:ext cx="3000000" cy="3000000"/>
        </p:xfrm>
        <a:graphic>
          <a:graphicData uri="http://schemas.openxmlformats.org/drawingml/2006/table">
            <a:tbl>
              <a:tblPr bandRow="1" firstRow="1">
                <a:noFill/>
                <a:tableStyleId>{615FFB58-A1F3-498A-B8B1-625E8BE47116}</a:tableStyleId>
              </a:tblPr>
              <a:tblGrid>
                <a:gridCol w="6096000"/>
                <a:gridCol w="6096000"/>
              </a:tblGrid>
              <a:tr h="311900">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스토리보드</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화면 레이아웃</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8312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ko-KR" sz="1400" u="none" cap="none" strike="noStrike"/>
                        <a:t>1. 기능</a:t>
                      </a:r>
                      <a:endParaRPr sz="1400" u="none" cap="none" strike="noStrike"/>
                    </a:p>
                    <a:p>
                      <a:pPr indent="-317500" lvl="0" marL="457200" marR="0" rtl="0" algn="l">
                        <a:lnSpc>
                          <a:spcPct val="100000"/>
                        </a:lnSpc>
                        <a:spcBef>
                          <a:spcPts val="0"/>
                        </a:spcBef>
                        <a:spcAft>
                          <a:spcPts val="0"/>
                        </a:spcAft>
                        <a:buClr>
                          <a:srgbClr val="000000"/>
                        </a:buClr>
                        <a:buSzPts val="1400"/>
                        <a:buFont typeface="Arial"/>
                        <a:buChar char="●"/>
                      </a:pPr>
                      <a:r>
                        <a:rPr lang="ko-KR" sz="1400" u="none" cap="none" strike="noStrike"/>
                        <a:t>‘Select Items’에서 원하는 상품 row 클릭 시 해당 상품 관련 데이터를 가진 행이 ‘Selected Items’에 추가됨.</a:t>
                      </a:r>
                      <a:endParaRPr sz="1400" u="none" cap="none" strike="noStrike"/>
                    </a:p>
                    <a:p>
                      <a:pPr indent="-317500" lvl="1" marL="914400" marR="0" rtl="0" algn="l">
                        <a:lnSpc>
                          <a:spcPct val="100000"/>
                        </a:lnSpc>
                        <a:spcBef>
                          <a:spcPts val="0"/>
                        </a:spcBef>
                        <a:spcAft>
                          <a:spcPts val="0"/>
                        </a:spcAft>
                        <a:buClr>
                          <a:srgbClr val="000000"/>
                        </a:buClr>
                        <a:buSzPts val="1400"/>
                        <a:buFont typeface="Arial"/>
                        <a:buChar char="○"/>
                      </a:pPr>
                      <a:r>
                        <a:rPr lang="ko-KR" sz="1400" u="none" cap="none" strike="noStrike"/>
                        <a:t>‘Select Items’에서 이미 선택한 행 선택 시 해당 행이 ‘Selected Items’에 추가 되지 않음. </a:t>
                      </a:r>
                      <a:endParaRPr sz="1400" u="none" cap="none" strike="noStrike"/>
                    </a:p>
                    <a:p>
                      <a:pPr indent="-317500" lvl="0" marL="457200" marR="0" rtl="0" algn="l">
                        <a:lnSpc>
                          <a:spcPct val="100000"/>
                        </a:lnSpc>
                        <a:spcBef>
                          <a:spcPts val="0"/>
                        </a:spcBef>
                        <a:spcAft>
                          <a:spcPts val="0"/>
                        </a:spcAft>
                        <a:buClr>
                          <a:srgbClr val="000000"/>
                        </a:buClr>
                        <a:buSzPts val="1400"/>
                        <a:buFont typeface="Arial"/>
                        <a:buChar char="●"/>
                      </a:pPr>
                      <a:r>
                        <a:rPr lang="ko-KR" sz="1400" u="none" cap="none" strike="noStrike"/>
                        <a:t>원하는 상품을 모두 선택한 경우 ‘Next step’을 클릭하여 결재문서 생성 화면으로 이동 </a:t>
                      </a:r>
                      <a:endParaRPr sz="1400" u="none" cap="none" strike="noStrike"/>
                    </a:p>
                    <a:p>
                      <a:pPr indent="-317500" lvl="1" marL="914400" marR="0" rtl="0" algn="l">
                        <a:lnSpc>
                          <a:spcPct val="100000"/>
                        </a:lnSpc>
                        <a:spcBef>
                          <a:spcPts val="0"/>
                        </a:spcBef>
                        <a:spcAft>
                          <a:spcPts val="0"/>
                        </a:spcAft>
                        <a:buClr>
                          <a:srgbClr val="000000"/>
                        </a:buClr>
                        <a:buSzPts val="1400"/>
                        <a:buFont typeface="Arial"/>
                        <a:buChar char="○"/>
                      </a:pPr>
                      <a:r>
                        <a:rPr lang="ko-KR" sz="1400" u="none" cap="none" strike="noStrike"/>
                        <a:t> 이미 선택한 행을 지우고 싶을 시 ‘Del row’ 툴바를 클릭하여 해당 행 삭제</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1371600" marR="0" rtl="0" algn="l">
                        <a:lnSpc>
                          <a:spcPct val="100000"/>
                        </a:lnSpc>
                        <a:spcBef>
                          <a:spcPts val="0"/>
                        </a:spcBef>
                        <a:spcAft>
                          <a:spcPts val="0"/>
                        </a:spcAft>
                        <a:buClr>
                          <a:srgbClr val="000000"/>
                        </a:buClr>
                        <a:buSzPts val="1400"/>
                        <a:buFont typeface="Arial"/>
                        <a:buNone/>
                      </a:pPr>
                      <a:r>
                        <a:rPr lang="ko-KR" sz="1400" u="none" cap="none" strike="noStrike"/>
                        <a:t>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ko-KR" sz="1100" u="none" cap="none" strike="noStrike"/>
                        <a:t>(검색조건 화면)</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pic>
        <p:nvPicPr>
          <p:cNvPr id="133" name="Google Shape;133;p15"/>
          <p:cNvPicPr preferRelativeResize="0"/>
          <p:nvPr/>
        </p:nvPicPr>
        <p:blipFill rotWithShape="1">
          <a:blip r:embed="rId4">
            <a:alphaModFix/>
          </a:blip>
          <a:srcRect b="0" l="0" r="0" t="0"/>
          <a:stretch/>
        </p:blipFill>
        <p:spPr>
          <a:xfrm>
            <a:off x="6096000" y="1671125"/>
            <a:ext cx="6096001" cy="4410675"/>
          </a:xfrm>
          <a:prstGeom prst="rect">
            <a:avLst/>
          </a:prstGeom>
          <a:noFill/>
          <a:ln>
            <a:noFill/>
          </a:ln>
        </p:spPr>
      </p:pic>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486D"/>
        </a:solidFill>
      </p:bgPr>
    </p:bg>
    <p:spTree>
      <p:nvGrpSpPr>
        <p:cNvPr id="138" name="Shape 138"/>
        <p:cNvGrpSpPr/>
        <p:nvPr/>
      </p:nvGrpSpPr>
      <p:grpSpPr>
        <a:xfrm>
          <a:off x="0" y="0"/>
          <a:ext cx="0" cy="0"/>
          <a:chOff x="0" y="0"/>
          <a:chExt cx="0" cy="0"/>
        </a:xfrm>
      </p:grpSpPr>
      <p:cxnSp>
        <p:nvCxnSpPr>
          <p:cNvPr id="139" name="Google Shape;139;p16"/>
          <p:cNvCxnSpPr/>
          <p:nvPr/>
        </p:nvCxnSpPr>
        <p:spPr>
          <a:xfrm>
            <a:off x="0" y="6225715"/>
            <a:ext cx="12192000" cy="0"/>
          </a:xfrm>
          <a:prstGeom prst="straightConnector1">
            <a:avLst/>
          </a:prstGeom>
          <a:noFill/>
          <a:ln cap="flat" cmpd="sng" w="9525">
            <a:solidFill>
              <a:schemeClr val="lt1"/>
            </a:solidFill>
            <a:prstDash val="solid"/>
            <a:round/>
            <a:headEnd len="sm" w="sm" type="none"/>
            <a:tailEnd len="sm" w="sm" type="none"/>
          </a:ln>
        </p:spPr>
      </p:cxnSp>
      <p:pic>
        <p:nvPicPr>
          <p:cNvPr id="140" name="Google Shape;140;p16"/>
          <p:cNvPicPr preferRelativeResize="0"/>
          <p:nvPr/>
        </p:nvPicPr>
        <p:blipFill rotWithShape="1">
          <a:blip r:embed="rId3">
            <a:alphaModFix/>
          </a:blip>
          <a:srcRect b="0" l="0" r="0" t="0"/>
          <a:stretch/>
        </p:blipFill>
        <p:spPr>
          <a:xfrm>
            <a:off x="10251201" y="6245356"/>
            <a:ext cx="1940809" cy="611644"/>
          </a:xfrm>
          <a:prstGeom prst="rect">
            <a:avLst/>
          </a:prstGeom>
          <a:noFill/>
          <a:ln>
            <a:noFill/>
          </a:ln>
        </p:spPr>
      </p:pic>
      <p:sp>
        <p:nvSpPr>
          <p:cNvPr id="141" name="Google Shape;141;p16"/>
          <p:cNvSpPr txBox="1"/>
          <p:nvPr/>
        </p:nvSpPr>
        <p:spPr>
          <a:xfrm>
            <a:off x="2560086" y="0"/>
            <a:ext cx="69072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chemeClr val="lt1"/>
                </a:solidFill>
                <a:latin typeface="Arial"/>
                <a:ea typeface="Arial"/>
                <a:cs typeface="Arial"/>
                <a:sym typeface="Arial"/>
              </a:rPr>
              <a:t>프로그램 상세 사양서</a:t>
            </a:r>
            <a:endParaRPr b="1" i="0" sz="2400" u="none" cap="none" strike="noStrike">
              <a:solidFill>
                <a:schemeClr val="lt1"/>
              </a:solidFill>
              <a:latin typeface="Arial"/>
              <a:ea typeface="Arial"/>
              <a:cs typeface="Arial"/>
              <a:sym typeface="Arial"/>
            </a:endParaRPr>
          </a:p>
        </p:txBody>
      </p:sp>
      <p:graphicFrame>
        <p:nvGraphicFramePr>
          <p:cNvPr id="142" name="Google Shape;142;p16"/>
          <p:cNvGraphicFramePr/>
          <p:nvPr/>
        </p:nvGraphicFramePr>
        <p:xfrm>
          <a:off x="0" y="404810"/>
          <a:ext cx="3000000" cy="3000000"/>
        </p:xfrm>
        <a:graphic>
          <a:graphicData uri="http://schemas.openxmlformats.org/drawingml/2006/table">
            <a:tbl>
              <a:tblPr bandRow="1" firstRow="1">
                <a:noFill/>
                <a:tableStyleId>{615FFB58-A1F3-498A-B8B1-625E8BE47116}</a:tableStyleId>
              </a:tblPr>
              <a:tblGrid>
                <a:gridCol w="1219200"/>
                <a:gridCol w="1219200"/>
                <a:gridCol w="1219200"/>
                <a:gridCol w="1219200"/>
                <a:gridCol w="1219200"/>
                <a:gridCol w="1219200"/>
                <a:gridCol w="1018925"/>
                <a:gridCol w="1017675"/>
                <a:gridCol w="981775"/>
                <a:gridCol w="1858425"/>
              </a:tblGrid>
              <a:tr h="338900">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solidFill>
                            <a:schemeClr val="lt1"/>
                          </a:solidFill>
                        </a:rPr>
                        <a:t>기능/개요</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1200"/>
                        <a:buFont typeface="Arial"/>
                        <a:buNone/>
                      </a:pPr>
                      <a:r>
                        <a:rPr b="0" lang="ko-KR" sz="1200" u="none" cap="none" strike="noStrike">
                          <a:solidFill>
                            <a:schemeClr val="dk1"/>
                          </a:solidFill>
                        </a:rPr>
                        <a:t>발주오더 결재문서 생성(</a:t>
                      </a:r>
                      <a:r>
                        <a:rPr b="0" lang="ko-KR" sz="1200">
                          <a:solidFill>
                            <a:schemeClr val="dk1"/>
                          </a:solidFill>
                        </a:rPr>
                        <a:t>3</a:t>
                      </a:r>
                      <a:r>
                        <a:rPr b="0" lang="ko-KR" sz="1200" u="none" cap="none" strike="noStrike">
                          <a:solidFill>
                            <a:schemeClr val="dk1"/>
                          </a:solidFill>
                        </a:rPr>
                        <a:t>)</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프로그램명</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0" lang="ko-KR" sz="1200" u="none" cap="none" strike="noStrike">
                          <a:solidFill>
                            <a:schemeClr val="dk1"/>
                          </a:solidFill>
                        </a:rPr>
                        <a:t>ZB05_CREATE_APV</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38900">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Spec작성자</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김수연</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작성일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2022.04.16</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개발자</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r</a:t>
                      </a:r>
                      <a:r>
                        <a:rPr lang="ko-KR" sz="1200" u="none" cap="none" strike="noStrike"/>
                        <a:t>김수연</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개발완료일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a:t>2022.03.29</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개발언어</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ABAP</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graphicFrame>
        <p:nvGraphicFramePr>
          <p:cNvPr id="143" name="Google Shape;143;p16"/>
          <p:cNvGraphicFramePr/>
          <p:nvPr/>
        </p:nvGraphicFramePr>
        <p:xfrm>
          <a:off x="0" y="1082588"/>
          <a:ext cx="3000000" cy="3000000"/>
        </p:xfrm>
        <a:graphic>
          <a:graphicData uri="http://schemas.openxmlformats.org/drawingml/2006/table">
            <a:tbl>
              <a:tblPr bandRow="1" firstRow="1">
                <a:noFill/>
                <a:tableStyleId>{615FFB58-A1F3-498A-B8B1-625E8BE47116}</a:tableStyleId>
              </a:tblPr>
              <a:tblGrid>
                <a:gridCol w="6096000"/>
                <a:gridCol w="6096000"/>
              </a:tblGrid>
              <a:tr h="311900">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스토리보드</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화면 레이아웃</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831225">
                <a:tc>
                  <a:txBody>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1. 기능</a:t>
                      </a:r>
                      <a:endParaRPr sz="1400" u="none" cap="none" strike="noStrike"/>
                    </a:p>
                    <a:p>
                      <a:pPr indent="-317500" lvl="0" marL="457200" marR="0" rtl="0" algn="l">
                        <a:lnSpc>
                          <a:spcPct val="100000"/>
                        </a:lnSpc>
                        <a:spcBef>
                          <a:spcPts val="0"/>
                        </a:spcBef>
                        <a:spcAft>
                          <a:spcPts val="0"/>
                        </a:spcAft>
                        <a:buClr>
                          <a:srgbClr val="000000"/>
                        </a:buClr>
                        <a:buSzPts val="1400"/>
                        <a:buFont typeface="Arial"/>
                        <a:buChar char="●"/>
                      </a:pPr>
                      <a:r>
                        <a:rPr lang="ko-KR" sz="1400" u="none" cap="none" strike="noStrike"/>
                        <a:t>생성일, 생성자, 벤더코드, 벤더이름, 벤더코드 자동으로 display.</a:t>
                      </a:r>
                      <a:endParaRPr sz="1400" u="none" cap="none" strike="noStrike"/>
                    </a:p>
                    <a:p>
                      <a:pPr indent="-317500" lvl="0" marL="457200" marR="0" rtl="0" algn="l">
                        <a:lnSpc>
                          <a:spcPct val="100000"/>
                        </a:lnSpc>
                        <a:spcBef>
                          <a:spcPts val="0"/>
                        </a:spcBef>
                        <a:spcAft>
                          <a:spcPts val="0"/>
                        </a:spcAft>
                        <a:buClr>
                          <a:srgbClr val="000000"/>
                        </a:buClr>
                        <a:buSzPts val="1400"/>
                        <a:buFont typeface="Arial"/>
                        <a:buChar char="●"/>
                      </a:pPr>
                      <a:r>
                        <a:rPr lang="ko-KR" sz="1400" u="none" cap="none" strike="noStrike"/>
                        <a:t>발주수량 필드에 원하는 발주수량 입력하고 ‘엔터 키’ 치면 입력한 발주수량에 맞춰서 발주금액과 총 발주수량 등이 업데이트 됨.</a:t>
                      </a:r>
                      <a:endParaRPr sz="1400" u="none" cap="none" strike="noStrike"/>
                    </a:p>
                    <a:p>
                      <a:pPr indent="-317500" lvl="0" marL="457200" marR="0" rtl="0" algn="l">
                        <a:lnSpc>
                          <a:spcPct val="100000"/>
                        </a:lnSpc>
                        <a:spcBef>
                          <a:spcPts val="0"/>
                        </a:spcBef>
                        <a:spcAft>
                          <a:spcPts val="0"/>
                        </a:spcAft>
                        <a:buClr>
                          <a:srgbClr val="000000"/>
                        </a:buClr>
                        <a:buSzPts val="1400"/>
                        <a:buFont typeface="Arial"/>
                        <a:buChar char="●"/>
                      </a:pPr>
                      <a:r>
                        <a:rPr lang="ko-KR" sz="1400" u="none" cap="none" strike="noStrike"/>
                        <a:t>요청 배송 날짜를 입력하고 ‘APPLY’ 버튼 클릭 시 입력한 ‘요청 배송 날짜’가 일괄적으로 적용됨. </a:t>
                      </a:r>
                      <a:endParaRPr sz="1400" u="none" cap="none" strike="noStrike"/>
                    </a:p>
                    <a:p>
                      <a:pPr indent="-317500" lvl="0" marL="457200" marR="0" rtl="0" algn="l">
                        <a:lnSpc>
                          <a:spcPct val="100000"/>
                        </a:lnSpc>
                        <a:spcBef>
                          <a:spcPts val="0"/>
                        </a:spcBef>
                        <a:spcAft>
                          <a:spcPts val="0"/>
                        </a:spcAft>
                        <a:buClr>
                          <a:srgbClr val="000000"/>
                        </a:buClr>
                        <a:buSzPts val="1400"/>
                        <a:buFont typeface="Arial"/>
                        <a:buChar char="●"/>
                      </a:pPr>
                      <a:r>
                        <a:rPr lang="ko-KR" sz="1400" u="none" cap="none" strike="noStrike"/>
                        <a:t>‘SAVE’ 버튼 클릭 시 결재문서가 생성 됨. </a:t>
                      </a:r>
                      <a:endParaRPr sz="1400" u="none" cap="none" strike="noStrike"/>
                    </a:p>
                    <a:p>
                      <a:pPr indent="-317500" lvl="1" marL="914400" marR="0" rtl="0" algn="l">
                        <a:lnSpc>
                          <a:spcPct val="100000"/>
                        </a:lnSpc>
                        <a:spcBef>
                          <a:spcPts val="0"/>
                        </a:spcBef>
                        <a:spcAft>
                          <a:spcPts val="0"/>
                        </a:spcAft>
                        <a:buClr>
                          <a:srgbClr val="000000"/>
                        </a:buClr>
                        <a:buSzPts val="1400"/>
                        <a:buFont typeface="Arial"/>
                        <a:buChar char="○"/>
                      </a:pPr>
                      <a:r>
                        <a:rPr lang="ko-KR" sz="1400" u="none" cap="none" strike="noStrike"/>
                        <a:t>요청 배송 날짜가 오늘 날짜보다 이전일 경우 생성되지 않음</a:t>
                      </a:r>
                      <a:endParaRPr sz="1400" u="none" cap="none" strike="noStrike"/>
                    </a:p>
                    <a:p>
                      <a:pPr indent="-317500" lvl="1" marL="914400" marR="0" rtl="0" algn="l">
                        <a:lnSpc>
                          <a:spcPct val="100000"/>
                        </a:lnSpc>
                        <a:spcBef>
                          <a:spcPts val="0"/>
                        </a:spcBef>
                        <a:spcAft>
                          <a:spcPts val="0"/>
                        </a:spcAft>
                        <a:buClr>
                          <a:srgbClr val="000000"/>
                        </a:buClr>
                        <a:buSzPts val="1400"/>
                        <a:buFont typeface="Arial"/>
                        <a:buChar char="○"/>
                      </a:pPr>
                      <a:r>
                        <a:rPr lang="ko-KR" sz="1400" u="none" cap="none" strike="noStrike"/>
                        <a:t>입력한 발주 수량이 0인 항목은 결재문서 생성 시 포함되지 않음</a:t>
                      </a:r>
                      <a:endParaRPr sz="1400" u="none" cap="none" strike="noStrike"/>
                    </a:p>
                    <a:p>
                      <a:pPr indent="-317500" lvl="1" marL="914400" marR="0" rtl="0" algn="l">
                        <a:lnSpc>
                          <a:spcPct val="100000"/>
                        </a:lnSpc>
                        <a:spcBef>
                          <a:spcPts val="0"/>
                        </a:spcBef>
                        <a:spcAft>
                          <a:spcPts val="0"/>
                        </a:spcAft>
                        <a:buClr>
                          <a:srgbClr val="000000"/>
                        </a:buClr>
                        <a:buSzPts val="1400"/>
                        <a:buFont typeface="Arial"/>
                        <a:buChar char="○"/>
                      </a:pPr>
                      <a:r>
                        <a:rPr lang="ko-KR" sz="1400" u="none" cap="none" strike="noStrike"/>
                        <a:t>생성된 결재 문서 번호가 안내 메세지로 뜨도록 구현</a:t>
                      </a:r>
                      <a:endParaRPr sz="1400" u="none" cap="none" strike="noStrike"/>
                    </a:p>
                    <a:p>
                      <a:pPr indent="-317500" lvl="2" marL="1371600" marR="0" rtl="0" algn="l">
                        <a:lnSpc>
                          <a:spcPct val="100000"/>
                        </a:lnSpc>
                        <a:spcBef>
                          <a:spcPts val="0"/>
                        </a:spcBef>
                        <a:spcAft>
                          <a:spcPts val="0"/>
                        </a:spcAft>
                        <a:buClr>
                          <a:srgbClr val="000000"/>
                        </a:buClr>
                        <a:buSzPts val="1400"/>
                        <a:buFont typeface="Arial"/>
                        <a:buChar char="■"/>
                      </a:pPr>
                      <a:r>
                        <a:rPr lang="ko-KR" sz="1400" u="none" cap="none" strike="noStrike"/>
                        <a:t>같은 결재문서번호를 갖되 항목들은 각자 다른 인덱스 번호를 갖도록 구현  </a:t>
                      </a:r>
                      <a:endParaRPr sz="1400" u="none" cap="none" strike="noStrike"/>
                    </a:p>
                    <a:p>
                      <a:pPr indent="-317500" lvl="2" marL="1371600" marR="0" rtl="0" algn="l">
                        <a:lnSpc>
                          <a:spcPct val="100000"/>
                        </a:lnSpc>
                        <a:spcBef>
                          <a:spcPts val="0"/>
                        </a:spcBef>
                        <a:spcAft>
                          <a:spcPts val="0"/>
                        </a:spcAft>
                        <a:buSzPts val="1400"/>
                        <a:buChar char="■"/>
                      </a:pPr>
                      <a:r>
                        <a:rPr lang="ko-KR"/>
                        <a:t>인덱스 번호는 10씩 계상되도록 구현</a:t>
                      </a:r>
                      <a:endParaRPr/>
                    </a:p>
                    <a:p>
                      <a:pPr indent="0" lvl="0" marL="91440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1371600" marR="0" rtl="0" algn="l">
                        <a:lnSpc>
                          <a:spcPct val="100000"/>
                        </a:lnSpc>
                        <a:spcBef>
                          <a:spcPts val="0"/>
                        </a:spcBef>
                        <a:spcAft>
                          <a:spcPts val="0"/>
                        </a:spcAft>
                        <a:buClr>
                          <a:srgbClr val="000000"/>
                        </a:buClr>
                        <a:buSzPts val="1400"/>
                        <a:buFont typeface="Arial"/>
                        <a:buNone/>
                      </a:pPr>
                      <a:r>
                        <a:rPr lang="ko-KR" sz="1400" u="none" cap="none" strike="noStrike"/>
                        <a:t>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ko-KR" sz="1100" u="none" cap="none" strike="noStrike"/>
                        <a:t>(결재문서 생성 화면)</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ko-KR" sz="1100" u="none" cap="none" strike="noStrike"/>
                        <a:t>(결재문서 생성 완료 화면) </a:t>
                      </a:r>
                      <a:endParaRPr sz="11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pic>
        <p:nvPicPr>
          <p:cNvPr id="144" name="Google Shape;144;p16"/>
          <p:cNvPicPr preferRelativeResize="0"/>
          <p:nvPr/>
        </p:nvPicPr>
        <p:blipFill rotWithShape="1">
          <a:blip r:embed="rId4">
            <a:alphaModFix/>
          </a:blip>
          <a:srcRect b="0" l="0" r="0" t="0"/>
          <a:stretch/>
        </p:blipFill>
        <p:spPr>
          <a:xfrm>
            <a:off x="6096000" y="1625475"/>
            <a:ext cx="6095999" cy="2319475"/>
          </a:xfrm>
          <a:prstGeom prst="rect">
            <a:avLst/>
          </a:prstGeom>
          <a:noFill/>
          <a:ln>
            <a:noFill/>
          </a:ln>
        </p:spPr>
      </p:pic>
      <p:pic>
        <p:nvPicPr>
          <p:cNvPr id="145" name="Google Shape;145;p16"/>
          <p:cNvPicPr preferRelativeResize="0"/>
          <p:nvPr/>
        </p:nvPicPr>
        <p:blipFill rotWithShape="1">
          <a:blip r:embed="rId5">
            <a:alphaModFix/>
          </a:blip>
          <a:srcRect b="0" l="0" r="0" t="0"/>
          <a:stretch/>
        </p:blipFill>
        <p:spPr>
          <a:xfrm>
            <a:off x="6096000" y="4145850"/>
            <a:ext cx="6096000" cy="2060250"/>
          </a:xfrm>
          <a:prstGeom prst="rect">
            <a:avLst/>
          </a:prstGeom>
          <a:noFill/>
          <a:ln>
            <a:noFill/>
          </a:ln>
        </p:spPr>
      </p:pic>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486D"/>
        </a:solidFill>
      </p:bgPr>
    </p:bg>
    <p:spTree>
      <p:nvGrpSpPr>
        <p:cNvPr id="150" name="Shape 150"/>
        <p:cNvGrpSpPr/>
        <p:nvPr/>
      </p:nvGrpSpPr>
      <p:grpSpPr>
        <a:xfrm>
          <a:off x="0" y="0"/>
          <a:ext cx="0" cy="0"/>
          <a:chOff x="0" y="0"/>
          <a:chExt cx="0" cy="0"/>
        </a:xfrm>
      </p:grpSpPr>
      <p:cxnSp>
        <p:nvCxnSpPr>
          <p:cNvPr id="151" name="Google Shape;151;p17"/>
          <p:cNvCxnSpPr/>
          <p:nvPr/>
        </p:nvCxnSpPr>
        <p:spPr>
          <a:xfrm>
            <a:off x="0" y="6225715"/>
            <a:ext cx="12192000" cy="0"/>
          </a:xfrm>
          <a:prstGeom prst="straightConnector1">
            <a:avLst/>
          </a:prstGeom>
          <a:noFill/>
          <a:ln cap="flat" cmpd="sng" w="9525">
            <a:solidFill>
              <a:schemeClr val="lt1"/>
            </a:solidFill>
            <a:prstDash val="solid"/>
            <a:round/>
            <a:headEnd len="sm" w="sm" type="none"/>
            <a:tailEnd len="sm" w="sm" type="none"/>
          </a:ln>
        </p:spPr>
      </p:cxnSp>
      <p:pic>
        <p:nvPicPr>
          <p:cNvPr id="152" name="Google Shape;152;p17"/>
          <p:cNvPicPr preferRelativeResize="0"/>
          <p:nvPr/>
        </p:nvPicPr>
        <p:blipFill rotWithShape="1">
          <a:blip r:embed="rId3">
            <a:alphaModFix/>
          </a:blip>
          <a:srcRect b="0" l="0" r="0" t="0"/>
          <a:stretch/>
        </p:blipFill>
        <p:spPr>
          <a:xfrm>
            <a:off x="10251201" y="6245356"/>
            <a:ext cx="1940809" cy="611644"/>
          </a:xfrm>
          <a:prstGeom prst="rect">
            <a:avLst/>
          </a:prstGeom>
          <a:noFill/>
          <a:ln>
            <a:noFill/>
          </a:ln>
        </p:spPr>
      </p:pic>
      <p:sp>
        <p:nvSpPr>
          <p:cNvPr id="153" name="Google Shape;153;p17"/>
          <p:cNvSpPr txBox="1"/>
          <p:nvPr/>
        </p:nvSpPr>
        <p:spPr>
          <a:xfrm>
            <a:off x="2560086" y="0"/>
            <a:ext cx="69072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chemeClr val="lt1"/>
                </a:solidFill>
                <a:latin typeface="Arial"/>
                <a:ea typeface="Arial"/>
                <a:cs typeface="Arial"/>
                <a:sym typeface="Arial"/>
              </a:rPr>
              <a:t>프로그램 상세 사양서</a:t>
            </a:r>
            <a:endParaRPr b="1" i="0" sz="2400" u="none" cap="none" strike="noStrike">
              <a:solidFill>
                <a:schemeClr val="lt1"/>
              </a:solidFill>
              <a:latin typeface="Arial"/>
              <a:ea typeface="Arial"/>
              <a:cs typeface="Arial"/>
              <a:sym typeface="Arial"/>
            </a:endParaRPr>
          </a:p>
        </p:txBody>
      </p:sp>
      <p:graphicFrame>
        <p:nvGraphicFramePr>
          <p:cNvPr id="154" name="Google Shape;154;p17"/>
          <p:cNvGraphicFramePr/>
          <p:nvPr/>
        </p:nvGraphicFramePr>
        <p:xfrm>
          <a:off x="0" y="404810"/>
          <a:ext cx="3000000" cy="3000000"/>
        </p:xfrm>
        <a:graphic>
          <a:graphicData uri="http://schemas.openxmlformats.org/drawingml/2006/table">
            <a:tbl>
              <a:tblPr bandRow="1" firstRow="1">
                <a:noFill/>
                <a:tableStyleId>{615FFB58-A1F3-498A-B8B1-625E8BE47116}</a:tableStyleId>
              </a:tblPr>
              <a:tblGrid>
                <a:gridCol w="1219200"/>
                <a:gridCol w="1219200"/>
                <a:gridCol w="1219200"/>
                <a:gridCol w="1219200"/>
                <a:gridCol w="1219200"/>
                <a:gridCol w="1219200"/>
                <a:gridCol w="1020300"/>
                <a:gridCol w="1016300"/>
                <a:gridCol w="981775"/>
                <a:gridCol w="1858425"/>
              </a:tblGrid>
              <a:tr h="338900">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solidFill>
                            <a:schemeClr val="lt1"/>
                          </a:solidFill>
                        </a:rPr>
                        <a:t>기능/개요</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1200"/>
                        <a:buFont typeface="Arial"/>
                        <a:buNone/>
                      </a:pPr>
                      <a:r>
                        <a:rPr b="0" lang="ko-KR" sz="1200">
                          <a:solidFill>
                            <a:schemeClr val="dk1"/>
                          </a:solidFill>
                        </a:rPr>
                        <a:t>발주오더문서 조회 및 입고 처리</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프로그램명</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0" lang="ko-KR" sz="1200" u="none" cap="none" strike="noStrike">
                          <a:solidFill>
                            <a:schemeClr val="dk1"/>
                          </a:solidFill>
                        </a:rPr>
                        <a:t>ZB05_</a:t>
                      </a:r>
                      <a:r>
                        <a:rPr b="0" lang="ko-KR" sz="1200">
                          <a:solidFill>
                            <a:schemeClr val="dk1"/>
                          </a:solidFill>
                        </a:rPr>
                        <a:t>PO_LIST</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38900">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Spec작성자</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김수연</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작성일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2022.04.</a:t>
                      </a:r>
                      <a:r>
                        <a:rPr lang="ko-KR" sz="1200"/>
                        <a:t>24</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개발자</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r</a:t>
                      </a:r>
                      <a:r>
                        <a:rPr lang="ko-KR" sz="1200" u="none" cap="none" strike="noStrike"/>
                        <a:t>김수연</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개발완료일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a:t>2022.04.03</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개발언어</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ABAP</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graphicFrame>
        <p:nvGraphicFramePr>
          <p:cNvPr id="155" name="Google Shape;155;p17"/>
          <p:cNvGraphicFramePr/>
          <p:nvPr/>
        </p:nvGraphicFramePr>
        <p:xfrm>
          <a:off x="0" y="1082588"/>
          <a:ext cx="3000000" cy="3000000"/>
        </p:xfrm>
        <a:graphic>
          <a:graphicData uri="http://schemas.openxmlformats.org/drawingml/2006/table">
            <a:tbl>
              <a:tblPr bandRow="1" firstRow="1">
                <a:noFill/>
                <a:tableStyleId>{615FFB58-A1F3-498A-B8B1-625E8BE47116}</a:tableStyleId>
              </a:tblPr>
              <a:tblGrid>
                <a:gridCol w="6096000"/>
                <a:gridCol w="6096000"/>
              </a:tblGrid>
              <a:tr h="311900">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스토리보드</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화면 레이아웃</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831225">
                <a:tc>
                  <a:txBody>
                    <a:bodyPr/>
                    <a:lstStyle/>
                    <a:p>
                      <a:pPr indent="0" lvl="0" marL="0" rtl="0" algn="l">
                        <a:spcBef>
                          <a:spcPts val="0"/>
                        </a:spcBef>
                        <a:spcAft>
                          <a:spcPts val="0"/>
                        </a:spcAft>
                        <a:buClr>
                          <a:schemeClr val="dk1"/>
                        </a:buClr>
                        <a:buSzPts val="1400"/>
                        <a:buFont typeface="Arial"/>
                        <a:buNone/>
                      </a:pPr>
                      <a:r>
                        <a:rPr lang="ko-KR"/>
                        <a:t>1. Application Toolbar 버튼</a:t>
                      </a:r>
                      <a:endParaRPr/>
                    </a:p>
                    <a:p>
                      <a:pPr indent="0" lvl="0" marL="0" rtl="0" algn="l">
                        <a:spcBef>
                          <a:spcPts val="0"/>
                        </a:spcBef>
                        <a:spcAft>
                          <a:spcPts val="0"/>
                        </a:spcAft>
                        <a:buClr>
                          <a:schemeClr val="dk1"/>
                        </a:buClr>
                        <a:buSzPts val="1400"/>
                        <a:buFont typeface="Arial"/>
                        <a:buNone/>
                      </a:pPr>
                      <a:r>
                        <a:t/>
                      </a:r>
                      <a:endParaRPr/>
                    </a:p>
                    <a:p>
                      <a:pPr indent="0" lvl="0" marL="0" rtl="0" algn="l">
                        <a:spcBef>
                          <a:spcPts val="0"/>
                        </a:spcBef>
                        <a:spcAft>
                          <a:spcPts val="0"/>
                        </a:spcAft>
                        <a:buClr>
                          <a:schemeClr val="dk1"/>
                        </a:buClr>
                        <a:buSzPts val="1400"/>
                        <a:buFont typeface="Arial"/>
                        <a:buNone/>
                      </a:pPr>
                      <a:r>
                        <a:t/>
                      </a:r>
                      <a:endParaRPr/>
                    </a:p>
                    <a:p>
                      <a:pPr indent="0" lvl="0" marL="0" rtl="0" algn="l">
                        <a:spcBef>
                          <a:spcPts val="0"/>
                        </a:spcBef>
                        <a:spcAft>
                          <a:spcPts val="0"/>
                        </a:spcAft>
                        <a:buClr>
                          <a:schemeClr val="dk1"/>
                        </a:buClr>
                        <a:buSzPts val="1400"/>
                        <a:buFont typeface="Arial"/>
                        <a:buNone/>
                      </a:pPr>
                      <a:r>
                        <a:rPr lang="ko-KR"/>
                        <a:t>2. 검색조건 </a:t>
                      </a:r>
                      <a:endParaRPr/>
                    </a:p>
                    <a:p>
                      <a:pPr indent="0" lvl="0" marL="0" rtl="0" algn="l">
                        <a:spcBef>
                          <a:spcPts val="0"/>
                        </a:spcBef>
                        <a:spcAft>
                          <a:spcPts val="0"/>
                        </a:spcAft>
                        <a:buClr>
                          <a:schemeClr val="dk1"/>
                        </a:buClr>
                        <a:buSzPts val="1400"/>
                        <a:buFont typeface="Arial"/>
                        <a:buNone/>
                      </a:pPr>
                      <a:r>
                        <a:t/>
                      </a:r>
                      <a:endParaRPr/>
                    </a:p>
                    <a:p>
                      <a:pPr indent="-317500" lvl="0" marL="457200" rtl="0" algn="l">
                        <a:spcBef>
                          <a:spcPts val="0"/>
                        </a:spcBef>
                        <a:spcAft>
                          <a:spcPts val="0"/>
                        </a:spcAft>
                        <a:buClr>
                          <a:schemeClr val="dk1"/>
                        </a:buClr>
                        <a:buSzPts val="1400"/>
                        <a:buChar char="●"/>
                      </a:pPr>
                      <a:r>
                        <a:rPr lang="ko-KR"/>
                        <a:t>공급업체 코드</a:t>
                      </a:r>
                      <a:endParaRPr/>
                    </a:p>
                    <a:p>
                      <a:pPr indent="-317500" lvl="0" marL="457200" rtl="0" algn="l">
                        <a:spcBef>
                          <a:spcPts val="0"/>
                        </a:spcBef>
                        <a:spcAft>
                          <a:spcPts val="0"/>
                        </a:spcAft>
                        <a:buClr>
                          <a:schemeClr val="dk1"/>
                        </a:buClr>
                        <a:buSzPts val="1400"/>
                        <a:buChar char="●"/>
                      </a:pPr>
                      <a:r>
                        <a:rPr lang="ko-KR"/>
                        <a:t>발주오더문서 생성일</a:t>
                      </a:r>
                      <a:endParaRPr/>
                    </a:p>
                    <a:p>
                      <a:pPr indent="0" lvl="0" marL="0" rtl="0" algn="l">
                        <a:spcBef>
                          <a:spcPts val="0"/>
                        </a:spcBef>
                        <a:spcAft>
                          <a:spcPts val="0"/>
                        </a:spcAft>
                        <a:buClr>
                          <a:schemeClr val="dk1"/>
                        </a:buClr>
                        <a:buSzPts val="1400"/>
                        <a:buFont typeface="Arial"/>
                        <a:buNone/>
                      </a:pPr>
                      <a:r>
                        <a:t/>
                      </a:r>
                      <a:endParaRPr/>
                    </a:p>
                    <a:p>
                      <a:pPr indent="0" lvl="0" marL="0" rtl="0" algn="l">
                        <a:spcBef>
                          <a:spcPts val="0"/>
                        </a:spcBef>
                        <a:spcAft>
                          <a:spcPts val="0"/>
                        </a:spcAft>
                        <a:buClr>
                          <a:schemeClr val="dk1"/>
                        </a:buClr>
                        <a:buSzPts val="1400"/>
                        <a:buFont typeface="Arial"/>
                        <a:buNone/>
                      </a:pPr>
                      <a:r>
                        <a:rPr lang="ko-KR"/>
                        <a:t>3. 기능</a:t>
                      </a:r>
                      <a:endParaRPr/>
                    </a:p>
                    <a:p>
                      <a:pPr indent="-317500" lvl="0" marL="457200" rtl="0" algn="l">
                        <a:spcBef>
                          <a:spcPts val="0"/>
                        </a:spcBef>
                        <a:spcAft>
                          <a:spcPts val="0"/>
                        </a:spcAft>
                        <a:buClr>
                          <a:schemeClr val="dk1"/>
                        </a:buClr>
                        <a:buSzPts val="1400"/>
                        <a:buChar char="●"/>
                      </a:pPr>
                      <a:r>
                        <a:rPr lang="ko-KR"/>
                        <a:t>벤더코드 Search Help 지원</a:t>
                      </a:r>
                      <a:endParaRPr/>
                    </a:p>
                    <a:p>
                      <a:pPr indent="-317500" lvl="0" marL="457200" rtl="0" algn="l">
                        <a:spcBef>
                          <a:spcPts val="0"/>
                        </a:spcBef>
                        <a:spcAft>
                          <a:spcPts val="0"/>
                        </a:spcAft>
                        <a:buClr>
                          <a:schemeClr val="dk1"/>
                        </a:buClr>
                        <a:buSzPts val="1400"/>
                        <a:buChar char="●"/>
                      </a:pPr>
                      <a:r>
                        <a:rPr lang="ko-KR"/>
                        <a:t>입고 처리된 건과 입고 미처리 건 구분하여 DISPLAY</a:t>
                      </a:r>
                      <a:endParaRPr/>
                    </a:p>
                    <a:p>
                      <a:pPr indent="-317500" lvl="1" marL="914400" rtl="0" algn="l">
                        <a:spcBef>
                          <a:spcPts val="0"/>
                        </a:spcBef>
                        <a:spcAft>
                          <a:spcPts val="0"/>
                        </a:spcAft>
                        <a:buClr>
                          <a:schemeClr val="dk1"/>
                        </a:buClr>
                        <a:buSzPts val="1400"/>
                        <a:buChar char="○"/>
                      </a:pPr>
                      <a:r>
                        <a:rPr lang="ko-KR"/>
                        <a:t>입고 미처리 건 중 요청날짜가 지난 건은 빨간색 신호등으로,</a:t>
                      </a:r>
                      <a:endParaRPr/>
                    </a:p>
                    <a:p>
                      <a:pPr indent="-317500" lvl="1" marL="914400" rtl="0" algn="l">
                        <a:spcBef>
                          <a:spcPts val="0"/>
                        </a:spcBef>
                        <a:spcAft>
                          <a:spcPts val="0"/>
                        </a:spcAft>
                        <a:buClr>
                          <a:schemeClr val="dk1"/>
                        </a:buClr>
                        <a:buSzPts val="1400"/>
                        <a:buChar char="○"/>
                      </a:pPr>
                      <a:r>
                        <a:rPr lang="ko-KR"/>
                        <a:t>입고 미처리 건 중 요청날짜가 아직 지나지 않은 건은 주황색</a:t>
                      </a:r>
                      <a:endParaRPr/>
                    </a:p>
                    <a:p>
                      <a:pPr indent="0" lvl="0" marL="914400" rtl="0" algn="l">
                        <a:spcBef>
                          <a:spcPts val="0"/>
                        </a:spcBef>
                        <a:spcAft>
                          <a:spcPts val="0"/>
                        </a:spcAft>
                        <a:buNone/>
                      </a:pPr>
                      <a:r>
                        <a:rPr lang="ko-KR"/>
                        <a:t>신호등으로 DISPLAY</a:t>
                      </a:r>
                      <a:endParaRPr/>
                    </a:p>
                    <a:p>
                      <a:pPr indent="-317500" lvl="0" marL="457200" rtl="0" algn="l">
                        <a:spcBef>
                          <a:spcPts val="0"/>
                        </a:spcBef>
                        <a:spcAft>
                          <a:spcPts val="0"/>
                        </a:spcAft>
                        <a:buSzPts val="1400"/>
                        <a:buChar char="●"/>
                      </a:pPr>
                      <a:r>
                        <a:rPr lang="ko-KR"/>
                        <a:t>다 건 선택하여 입고 처리 할 수 있게 구현</a:t>
                      </a:r>
                      <a:endParaRPr/>
                    </a:p>
                    <a:p>
                      <a:pPr indent="-317500" lvl="1" marL="914400" rtl="0" algn="l">
                        <a:spcBef>
                          <a:spcPts val="0"/>
                        </a:spcBef>
                        <a:spcAft>
                          <a:spcPts val="0"/>
                        </a:spcAft>
                        <a:buSzPts val="1400"/>
                        <a:buChar char="○"/>
                      </a:pPr>
                      <a:r>
                        <a:rPr lang="ko-KR"/>
                        <a:t>다 건 선택 시, 서로 다른 발주번호를 가진 건들을 선택할 경우</a:t>
                      </a:r>
                      <a:endParaRPr/>
                    </a:p>
                    <a:p>
                      <a:pPr indent="0" lvl="0" marL="914400" rtl="0" algn="l">
                        <a:spcBef>
                          <a:spcPts val="0"/>
                        </a:spcBef>
                        <a:spcAft>
                          <a:spcPts val="0"/>
                        </a:spcAft>
                        <a:buNone/>
                      </a:pPr>
                      <a:r>
                        <a:rPr lang="ko-KR"/>
                        <a:t>같은 발주번호를 가진 건들을 선택해달라는 안내메세지 DISPLAY</a:t>
                      </a:r>
                      <a:endParaRPr/>
                    </a:p>
                    <a:p>
                      <a:pPr indent="-317500" lvl="0" marL="457200" marR="0" rtl="0" algn="l">
                        <a:lnSpc>
                          <a:spcPct val="100000"/>
                        </a:lnSpc>
                        <a:spcBef>
                          <a:spcPts val="0"/>
                        </a:spcBef>
                        <a:spcAft>
                          <a:spcPts val="0"/>
                        </a:spcAft>
                        <a:buSzPts val="1400"/>
                        <a:buChar char="●"/>
                      </a:pPr>
                      <a:r>
                        <a:rPr lang="ko-KR"/>
                        <a:t>입고 처리 할 경우, 입고 상태 업데이트, 재고수량 업데이트, </a:t>
                      </a:r>
                      <a:endParaRPr/>
                    </a:p>
                    <a:p>
                      <a:pPr indent="0" lvl="0" marL="457200" marR="0" rtl="0" algn="l">
                        <a:lnSpc>
                          <a:spcPct val="100000"/>
                        </a:lnSpc>
                        <a:spcBef>
                          <a:spcPts val="0"/>
                        </a:spcBef>
                        <a:spcAft>
                          <a:spcPts val="0"/>
                        </a:spcAft>
                        <a:buNone/>
                      </a:pPr>
                      <a:r>
                        <a:rPr lang="ko-KR"/>
                        <a:t>자재문서 생성</a:t>
                      </a:r>
                      <a:endParaRPr sz="1400" u="none" cap="none" strike="noStrike"/>
                    </a:p>
                    <a:p>
                      <a:pPr indent="0" lvl="0" marL="1371600" marR="0" rtl="0" algn="l">
                        <a:lnSpc>
                          <a:spcPct val="100000"/>
                        </a:lnSpc>
                        <a:spcBef>
                          <a:spcPts val="0"/>
                        </a:spcBef>
                        <a:spcAft>
                          <a:spcPts val="0"/>
                        </a:spcAft>
                        <a:buClr>
                          <a:srgbClr val="000000"/>
                        </a:buClr>
                        <a:buSzPts val="1400"/>
                        <a:buFont typeface="Arial"/>
                        <a:buNone/>
                      </a:pPr>
                      <a:r>
                        <a:rPr lang="ko-KR" sz="1400" u="none" cap="none" strike="noStrike"/>
                        <a:t>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ko-KR" sz="1100" u="none" cap="none" strike="noStrike"/>
                        <a:t>(</a:t>
                      </a:r>
                      <a:r>
                        <a:rPr lang="ko-KR" sz="1100"/>
                        <a:t>발주오더문서 조회 및 입고 처리 화면</a:t>
                      </a:r>
                      <a:r>
                        <a:rPr lang="ko-KR" sz="1100" u="none" cap="none" strike="noStrike"/>
                        <a:t>)</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298450" lvl="0" marL="457200" marR="0" rtl="0" algn="l">
                        <a:lnSpc>
                          <a:spcPct val="100000"/>
                        </a:lnSpc>
                        <a:spcBef>
                          <a:spcPts val="0"/>
                        </a:spcBef>
                        <a:spcAft>
                          <a:spcPts val="0"/>
                        </a:spcAft>
                        <a:buSzPts val="1100"/>
                        <a:buChar char="●"/>
                      </a:pPr>
                      <a:r>
                        <a:rPr lang="ko-KR" sz="1100"/>
                        <a:t>D</a:t>
                      </a:r>
                      <a:endParaRPr sz="1100"/>
                    </a:p>
                    <a:p>
                      <a:pPr indent="-298450" lvl="0" marL="457200" marR="0" rtl="0" algn="l">
                        <a:lnSpc>
                          <a:spcPct val="100000"/>
                        </a:lnSpc>
                        <a:spcBef>
                          <a:spcPts val="0"/>
                        </a:spcBef>
                        <a:spcAft>
                          <a:spcPts val="0"/>
                        </a:spcAft>
                        <a:buSzPts val="1100"/>
                        <a:buChar char="●"/>
                      </a:pPr>
                      <a:r>
                        <a:rPr lang="ko-KR" sz="1100"/>
                        <a:t>ㄹㅇ</a:t>
                      </a:r>
                      <a:endParaRPr sz="11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pic>
        <p:nvPicPr>
          <p:cNvPr id="156" name="Google Shape;156;p17"/>
          <p:cNvPicPr preferRelativeResize="0"/>
          <p:nvPr/>
        </p:nvPicPr>
        <p:blipFill>
          <a:blip r:embed="rId4">
            <a:alphaModFix/>
          </a:blip>
          <a:stretch>
            <a:fillRect/>
          </a:stretch>
        </p:blipFill>
        <p:spPr>
          <a:xfrm>
            <a:off x="6096000" y="1757525"/>
            <a:ext cx="6095999" cy="2072950"/>
          </a:xfrm>
          <a:prstGeom prst="rect">
            <a:avLst/>
          </a:prstGeom>
          <a:noFill/>
          <a:ln>
            <a:noFill/>
          </a:ln>
        </p:spPr>
      </p:pic>
      <p:pic>
        <p:nvPicPr>
          <p:cNvPr id="157" name="Google Shape;157;p17"/>
          <p:cNvPicPr preferRelativeResize="0"/>
          <p:nvPr/>
        </p:nvPicPr>
        <p:blipFill>
          <a:blip r:embed="rId5">
            <a:alphaModFix/>
          </a:blip>
          <a:stretch>
            <a:fillRect/>
          </a:stretch>
        </p:blipFill>
        <p:spPr>
          <a:xfrm>
            <a:off x="6096000" y="3899200"/>
            <a:ext cx="6064320" cy="2306900"/>
          </a:xfrm>
          <a:prstGeom prst="rect">
            <a:avLst/>
          </a:prstGeom>
          <a:noFill/>
          <a:ln>
            <a:noFill/>
          </a:ln>
        </p:spPr>
      </p:pic>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486D"/>
        </a:solidFill>
      </p:bgPr>
    </p:bg>
    <p:spTree>
      <p:nvGrpSpPr>
        <p:cNvPr id="162" name="Shape 162"/>
        <p:cNvGrpSpPr/>
        <p:nvPr/>
      </p:nvGrpSpPr>
      <p:grpSpPr>
        <a:xfrm>
          <a:off x="0" y="0"/>
          <a:ext cx="0" cy="0"/>
          <a:chOff x="0" y="0"/>
          <a:chExt cx="0" cy="0"/>
        </a:xfrm>
      </p:grpSpPr>
      <p:cxnSp>
        <p:nvCxnSpPr>
          <p:cNvPr id="163" name="Google Shape;163;p18"/>
          <p:cNvCxnSpPr/>
          <p:nvPr/>
        </p:nvCxnSpPr>
        <p:spPr>
          <a:xfrm>
            <a:off x="0" y="6225715"/>
            <a:ext cx="12192000" cy="0"/>
          </a:xfrm>
          <a:prstGeom prst="straightConnector1">
            <a:avLst/>
          </a:prstGeom>
          <a:noFill/>
          <a:ln cap="flat" cmpd="sng" w="9525">
            <a:solidFill>
              <a:schemeClr val="lt1"/>
            </a:solidFill>
            <a:prstDash val="solid"/>
            <a:round/>
            <a:headEnd len="sm" w="sm" type="none"/>
            <a:tailEnd len="sm" w="sm" type="none"/>
          </a:ln>
        </p:spPr>
      </p:cxnSp>
      <p:pic>
        <p:nvPicPr>
          <p:cNvPr id="164" name="Google Shape;164;p18"/>
          <p:cNvPicPr preferRelativeResize="0"/>
          <p:nvPr/>
        </p:nvPicPr>
        <p:blipFill rotWithShape="1">
          <a:blip r:embed="rId3">
            <a:alphaModFix/>
          </a:blip>
          <a:srcRect b="0" l="0" r="0" t="0"/>
          <a:stretch/>
        </p:blipFill>
        <p:spPr>
          <a:xfrm>
            <a:off x="10251201" y="6245356"/>
            <a:ext cx="1940809" cy="611644"/>
          </a:xfrm>
          <a:prstGeom prst="rect">
            <a:avLst/>
          </a:prstGeom>
          <a:noFill/>
          <a:ln>
            <a:noFill/>
          </a:ln>
        </p:spPr>
      </p:pic>
      <p:sp>
        <p:nvSpPr>
          <p:cNvPr id="165" name="Google Shape;165;p18"/>
          <p:cNvSpPr txBox="1"/>
          <p:nvPr/>
        </p:nvSpPr>
        <p:spPr>
          <a:xfrm>
            <a:off x="2560086" y="0"/>
            <a:ext cx="69072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chemeClr val="lt1"/>
                </a:solidFill>
                <a:latin typeface="Arial"/>
                <a:ea typeface="Arial"/>
                <a:cs typeface="Arial"/>
                <a:sym typeface="Arial"/>
              </a:rPr>
              <a:t>프로그램 상세 사양서</a:t>
            </a:r>
            <a:endParaRPr b="1" i="0" sz="2400" u="none" cap="none" strike="noStrike">
              <a:solidFill>
                <a:schemeClr val="lt1"/>
              </a:solidFill>
              <a:latin typeface="Arial"/>
              <a:ea typeface="Arial"/>
              <a:cs typeface="Arial"/>
              <a:sym typeface="Arial"/>
            </a:endParaRPr>
          </a:p>
        </p:txBody>
      </p:sp>
      <p:graphicFrame>
        <p:nvGraphicFramePr>
          <p:cNvPr id="166" name="Google Shape;166;p18"/>
          <p:cNvGraphicFramePr/>
          <p:nvPr/>
        </p:nvGraphicFramePr>
        <p:xfrm>
          <a:off x="0" y="404810"/>
          <a:ext cx="3000000" cy="3000000"/>
        </p:xfrm>
        <a:graphic>
          <a:graphicData uri="http://schemas.openxmlformats.org/drawingml/2006/table">
            <a:tbl>
              <a:tblPr bandRow="1" firstRow="1">
                <a:noFill/>
                <a:tableStyleId>{615FFB58-A1F3-498A-B8B1-625E8BE47116}</a:tableStyleId>
              </a:tblPr>
              <a:tblGrid>
                <a:gridCol w="1219200"/>
                <a:gridCol w="1219200"/>
                <a:gridCol w="1219200"/>
                <a:gridCol w="1219200"/>
                <a:gridCol w="1219200"/>
                <a:gridCol w="1219200"/>
                <a:gridCol w="1012100"/>
                <a:gridCol w="1024500"/>
                <a:gridCol w="981775"/>
                <a:gridCol w="1858425"/>
              </a:tblGrid>
              <a:tr h="338900">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solidFill>
                            <a:schemeClr val="lt1"/>
                          </a:solidFill>
                        </a:rPr>
                        <a:t>기능/개요</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1200"/>
                        <a:buFont typeface="Arial"/>
                        <a:buNone/>
                      </a:pPr>
                      <a:r>
                        <a:rPr b="0" lang="ko-KR" sz="1200">
                          <a:solidFill>
                            <a:schemeClr val="dk1"/>
                          </a:solidFill>
                        </a:rPr>
                        <a:t>발주오더문서 조회 및 입고 처리</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프로그램명</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0" lang="ko-KR" sz="1200" u="none" cap="none" strike="noStrike">
                          <a:solidFill>
                            <a:schemeClr val="dk1"/>
                          </a:solidFill>
                        </a:rPr>
                        <a:t>ZB05_</a:t>
                      </a:r>
                      <a:r>
                        <a:rPr b="0" lang="ko-KR" sz="1200">
                          <a:solidFill>
                            <a:schemeClr val="dk1"/>
                          </a:solidFill>
                        </a:rPr>
                        <a:t>PO_LIST</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38900">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Spec작성자</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김수연</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작성일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2022.04.</a:t>
                      </a:r>
                      <a:r>
                        <a:rPr lang="ko-KR" sz="1200"/>
                        <a:t>24</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개발자</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r</a:t>
                      </a:r>
                      <a:r>
                        <a:rPr lang="ko-KR" sz="1200" u="none" cap="none" strike="noStrike"/>
                        <a:t>김수연</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개발완료일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a:t>2022.03.14</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개발언어</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ABAP</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graphicFrame>
        <p:nvGraphicFramePr>
          <p:cNvPr id="167" name="Google Shape;167;p18"/>
          <p:cNvGraphicFramePr/>
          <p:nvPr/>
        </p:nvGraphicFramePr>
        <p:xfrm>
          <a:off x="0" y="1082588"/>
          <a:ext cx="3000000" cy="3000000"/>
        </p:xfrm>
        <a:graphic>
          <a:graphicData uri="http://schemas.openxmlformats.org/drawingml/2006/table">
            <a:tbl>
              <a:tblPr bandRow="1" firstRow="1">
                <a:noFill/>
                <a:tableStyleId>{615FFB58-A1F3-498A-B8B1-625E8BE47116}</a:tableStyleId>
              </a:tblPr>
              <a:tblGrid>
                <a:gridCol w="6096000"/>
                <a:gridCol w="6096000"/>
              </a:tblGrid>
              <a:tr h="311900">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스토리보드</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화면 레이아웃</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831225">
                <a:tc>
                  <a:txBody>
                    <a:bodyPr/>
                    <a:lstStyle/>
                    <a:p>
                      <a:pPr indent="0" lvl="0" marL="0" rtl="0" algn="l">
                        <a:spcBef>
                          <a:spcPts val="0"/>
                        </a:spcBef>
                        <a:spcAft>
                          <a:spcPts val="0"/>
                        </a:spcAft>
                        <a:buNone/>
                      </a:pPr>
                      <a:r>
                        <a:rPr lang="ko-KR"/>
                        <a:t>1. Application Toolbar 버튼</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2. 검색조건 </a:t>
                      </a:r>
                      <a:endParaRPr/>
                    </a:p>
                    <a:p>
                      <a:pPr indent="0" lvl="0" marL="0" rtl="0" algn="l">
                        <a:spcBef>
                          <a:spcPts val="0"/>
                        </a:spcBef>
                        <a:spcAft>
                          <a:spcPts val="0"/>
                        </a:spcAft>
                        <a:buNone/>
                      </a:pPr>
                      <a:r>
                        <a:t/>
                      </a:r>
                      <a:endParaRPr/>
                    </a:p>
                    <a:p>
                      <a:pPr indent="-317500" lvl="0" marL="457200" rtl="0" algn="l">
                        <a:spcBef>
                          <a:spcPts val="0"/>
                        </a:spcBef>
                        <a:spcAft>
                          <a:spcPts val="0"/>
                        </a:spcAft>
                        <a:buClr>
                          <a:schemeClr val="dk1"/>
                        </a:buClr>
                        <a:buSzPts val="1400"/>
                        <a:buChar char="●"/>
                      </a:pPr>
                      <a:r>
                        <a:rPr lang="ko-KR"/>
                        <a:t>지점코드</a:t>
                      </a:r>
                      <a:endParaRPr/>
                    </a:p>
                    <a:p>
                      <a:pPr indent="-317500" lvl="0" marL="457200" rtl="0" algn="l">
                        <a:spcBef>
                          <a:spcPts val="0"/>
                        </a:spcBef>
                        <a:spcAft>
                          <a:spcPts val="0"/>
                        </a:spcAft>
                        <a:buClr>
                          <a:schemeClr val="dk1"/>
                        </a:buClr>
                        <a:buSzPts val="1400"/>
                        <a:buChar char="●"/>
                      </a:pPr>
                      <a:r>
                        <a:rPr lang="ko-KR"/>
                        <a:t>상품코드</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3. 기능</a:t>
                      </a:r>
                      <a:endParaRPr/>
                    </a:p>
                    <a:p>
                      <a:pPr indent="-317500" lvl="0" marL="457200" rtl="0" algn="l">
                        <a:spcBef>
                          <a:spcPts val="0"/>
                        </a:spcBef>
                        <a:spcAft>
                          <a:spcPts val="0"/>
                        </a:spcAft>
                        <a:buClr>
                          <a:schemeClr val="dk1"/>
                        </a:buClr>
                        <a:buSzPts val="1400"/>
                        <a:buChar char="●"/>
                      </a:pPr>
                      <a:r>
                        <a:rPr lang="ko-KR"/>
                        <a:t>검색 조건에 맞는 모든 상품 조회</a:t>
                      </a:r>
                      <a:endParaRPr/>
                    </a:p>
                    <a:p>
                      <a:pPr indent="-317500" lvl="0" marL="457200" rtl="0" algn="l">
                        <a:spcBef>
                          <a:spcPts val="0"/>
                        </a:spcBef>
                        <a:spcAft>
                          <a:spcPts val="0"/>
                        </a:spcAft>
                        <a:buClr>
                          <a:schemeClr val="dk1"/>
                        </a:buClr>
                        <a:buSzPts val="1400"/>
                        <a:buChar char="●"/>
                      </a:pPr>
                      <a:r>
                        <a:rPr lang="ko-KR"/>
                        <a:t>재고 상태에 따라 신호등 DISPLAY</a:t>
                      </a:r>
                      <a:endParaRPr/>
                    </a:p>
                    <a:p>
                      <a:pPr indent="-317500" lvl="1" marL="914400" rtl="0" algn="l">
                        <a:spcBef>
                          <a:spcPts val="0"/>
                        </a:spcBef>
                        <a:spcAft>
                          <a:spcPts val="0"/>
                        </a:spcAft>
                        <a:buClr>
                          <a:schemeClr val="dk1"/>
                        </a:buClr>
                        <a:buSzPts val="1400"/>
                        <a:buChar char="○"/>
                      </a:pPr>
                      <a:r>
                        <a:rPr lang="ko-KR"/>
                        <a:t>현 재고 수량 &gt; 안전재고 수량일 경우 초록색 신호등 DISPLAY</a:t>
                      </a:r>
                      <a:endParaRPr/>
                    </a:p>
                    <a:p>
                      <a:pPr indent="-317500" lvl="1" marL="914400" rtl="0" algn="l">
                        <a:spcBef>
                          <a:spcPts val="0"/>
                        </a:spcBef>
                        <a:spcAft>
                          <a:spcPts val="0"/>
                        </a:spcAft>
                        <a:buClr>
                          <a:schemeClr val="dk1"/>
                        </a:buClr>
                        <a:buSzPts val="1400"/>
                        <a:buChar char="○"/>
                      </a:pPr>
                      <a:r>
                        <a:rPr lang="ko-KR"/>
                        <a:t>현 재고 수량 &lt; 안전재고 수량이지만 </a:t>
                      </a:r>
                      <a:endParaRPr/>
                    </a:p>
                    <a:p>
                      <a:pPr indent="0" lvl="0" marL="914400" rtl="0" algn="l">
                        <a:spcBef>
                          <a:spcPts val="0"/>
                        </a:spcBef>
                        <a:spcAft>
                          <a:spcPts val="0"/>
                        </a:spcAft>
                        <a:buNone/>
                      </a:pPr>
                      <a:r>
                        <a:rPr lang="ko-KR"/>
                        <a:t>입고 예정 수량 + 현 재고 수량 &gt; 안전재고 수량일 경우</a:t>
                      </a:r>
                      <a:endParaRPr/>
                    </a:p>
                    <a:p>
                      <a:pPr indent="0" lvl="0" marL="914400" rtl="0" algn="l">
                        <a:spcBef>
                          <a:spcPts val="0"/>
                        </a:spcBef>
                        <a:spcAft>
                          <a:spcPts val="0"/>
                        </a:spcAft>
                        <a:buNone/>
                      </a:pPr>
                      <a:r>
                        <a:rPr lang="ko-KR"/>
                        <a:t>주황색 신호등 DISPLAY</a:t>
                      </a:r>
                      <a:endParaRPr/>
                    </a:p>
                    <a:p>
                      <a:pPr indent="0" lvl="0" marL="914400" rtl="0" algn="l">
                        <a:spcBef>
                          <a:spcPts val="0"/>
                        </a:spcBef>
                        <a:spcAft>
                          <a:spcPts val="0"/>
                        </a:spcAft>
                        <a:buNone/>
                      </a:pPr>
                      <a:r>
                        <a:rPr lang="ko-KR"/>
                        <a:t>입고 예정 수량 + 현 재고 수량 &lt; 안전재고 수량일 경우</a:t>
                      </a:r>
                      <a:endParaRPr/>
                    </a:p>
                    <a:p>
                      <a:pPr indent="0" lvl="0" marL="914400" rtl="0" algn="l">
                        <a:spcBef>
                          <a:spcPts val="0"/>
                        </a:spcBef>
                        <a:spcAft>
                          <a:spcPts val="0"/>
                        </a:spcAft>
                        <a:buNone/>
                      </a:pPr>
                      <a:r>
                        <a:rPr lang="ko-KR"/>
                        <a:t>빨간색 신호등 DISPLAY</a:t>
                      </a:r>
                      <a:endParaRPr/>
                    </a:p>
                    <a:p>
                      <a:pPr indent="0" lvl="0" marL="457200" marR="0" rtl="0" algn="l">
                        <a:lnSpc>
                          <a:spcPct val="100000"/>
                        </a:lnSpc>
                        <a:spcBef>
                          <a:spcPts val="0"/>
                        </a:spcBef>
                        <a:spcAft>
                          <a:spcPts val="0"/>
                        </a:spcAft>
                        <a:buNone/>
                      </a:pPr>
                      <a:r>
                        <a:t/>
                      </a:r>
                      <a:endParaRPr sz="1400" u="none" cap="none" strike="noStrike"/>
                    </a:p>
                    <a:p>
                      <a:pPr indent="0" lvl="0" marL="1371600" marR="0" rtl="0" algn="l">
                        <a:lnSpc>
                          <a:spcPct val="100000"/>
                        </a:lnSpc>
                        <a:spcBef>
                          <a:spcPts val="0"/>
                        </a:spcBef>
                        <a:spcAft>
                          <a:spcPts val="0"/>
                        </a:spcAft>
                        <a:buClr>
                          <a:srgbClr val="000000"/>
                        </a:buClr>
                        <a:buSzPts val="1400"/>
                        <a:buFont typeface="Arial"/>
                        <a:buNone/>
                      </a:pPr>
                      <a:r>
                        <a:rPr lang="ko-KR" sz="1400" u="none" cap="none" strike="noStrike"/>
                        <a:t>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ko-KR" sz="1100" u="none" cap="none" strike="noStrike"/>
                        <a:t>(</a:t>
                      </a:r>
                      <a:r>
                        <a:rPr lang="ko-KR" sz="1100"/>
                        <a:t>재고 조회 화면</a:t>
                      </a:r>
                      <a:r>
                        <a:rPr lang="ko-KR" sz="1100" u="none" cap="none" strike="noStrike"/>
                        <a:t>)</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ko-KR" sz="1100"/>
                        <a:t>(실행 화면)</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457200" marR="0" rtl="0" algn="l">
                        <a:lnSpc>
                          <a:spcPct val="100000"/>
                        </a:lnSpc>
                        <a:spcBef>
                          <a:spcPts val="0"/>
                        </a:spcBef>
                        <a:spcAft>
                          <a:spcPts val="0"/>
                        </a:spcAft>
                        <a:buNone/>
                      </a:pPr>
                      <a:r>
                        <a:t/>
                      </a:r>
                      <a:endParaRPr sz="11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pic>
        <p:nvPicPr>
          <p:cNvPr id="168" name="Google Shape;168;p18"/>
          <p:cNvPicPr preferRelativeResize="0"/>
          <p:nvPr/>
        </p:nvPicPr>
        <p:blipFill>
          <a:blip r:embed="rId4">
            <a:alphaModFix/>
          </a:blip>
          <a:stretch>
            <a:fillRect/>
          </a:stretch>
        </p:blipFill>
        <p:spPr>
          <a:xfrm>
            <a:off x="6096000" y="1781672"/>
            <a:ext cx="6064325" cy="1418466"/>
          </a:xfrm>
          <a:prstGeom prst="rect">
            <a:avLst/>
          </a:prstGeom>
          <a:noFill/>
          <a:ln>
            <a:noFill/>
          </a:ln>
        </p:spPr>
      </p:pic>
      <p:pic>
        <p:nvPicPr>
          <p:cNvPr id="169" name="Google Shape;169;p18"/>
          <p:cNvPicPr preferRelativeResize="0"/>
          <p:nvPr/>
        </p:nvPicPr>
        <p:blipFill>
          <a:blip r:embed="rId5">
            <a:alphaModFix/>
          </a:blip>
          <a:stretch>
            <a:fillRect/>
          </a:stretch>
        </p:blipFill>
        <p:spPr>
          <a:xfrm>
            <a:off x="6096000" y="3590632"/>
            <a:ext cx="6064325" cy="1933169"/>
          </a:xfrm>
          <a:prstGeom prst="rect">
            <a:avLst/>
          </a:prstGeom>
          <a:noFill/>
          <a:ln>
            <a:noFill/>
          </a:ln>
        </p:spPr>
      </p:pic>
    </p:spTree>
  </p:cSld>
  <p:clrMapOvr>
    <a:masterClrMapping/>
  </p:clrMapOvr>
  <p:transition spd="slow">
    <p:push/>
  </p:transition>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